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6" r:id="rId3"/>
    <p:sldId id="267" r:id="rId4"/>
    <p:sldId id="273" r:id="rId5"/>
    <p:sldId id="274" r:id="rId6"/>
    <p:sldId id="275" r:id="rId7"/>
    <p:sldId id="276" r:id="rId8"/>
    <p:sldId id="277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80" r:id="rId17"/>
    <p:sldId id="285" r:id="rId18"/>
    <p:sldId id="278" r:id="rId19"/>
    <p:sldId id="279" r:id="rId20"/>
    <p:sldId id="281" r:id="rId21"/>
    <p:sldId id="282" r:id="rId22"/>
    <p:sldId id="283" r:id="rId23"/>
    <p:sldId id="293" r:id="rId24"/>
    <p:sldId id="26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E24"/>
    <a:srgbClr val="043E6F"/>
    <a:srgbClr val="133153"/>
    <a:srgbClr val="2EB7EB"/>
    <a:srgbClr val="134077"/>
    <a:srgbClr val="14222F"/>
    <a:srgbClr val="E6E6E6"/>
    <a:srgbClr val="899097"/>
    <a:srgbClr val="9F1F25"/>
    <a:srgbClr val="214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B3BDD-5B60-43AB-8D50-8E872ECC6369}" type="doc">
      <dgm:prSet loTypeId="urn:microsoft.com/office/officeart/2005/8/layout/vList3" loCatId="picture" qsTypeId="urn:microsoft.com/office/officeart/2005/8/quickstyle/3d3#1" qsCatId="3D" csTypeId="urn:microsoft.com/office/officeart/2005/8/colors/accent1_2#1" csCatId="accent1" phldr="1"/>
      <dgm:spPr/>
    </dgm:pt>
    <dgm:pt modelId="{3DF16A5D-8C65-470D-A4A7-C9E7061D5759}">
      <dgm:prSet phldrT="[文本]" custT="1"/>
      <dgm:spPr/>
      <dgm:t>
        <a:bodyPr/>
        <a:lstStyle/>
        <a:p>
          <a:pPr algn="l"/>
          <a:r>
            <a:rPr lang="en-US" altLang="zh-CN" sz="1200" b="1" u="sng" dirty="0"/>
            <a:t>NPT</a:t>
          </a:r>
          <a:r>
            <a:rPr lang="zh-CN" altLang="en-US" sz="1200" b="1" u="sng" dirty="0"/>
            <a:t>螺纹检测</a:t>
          </a:r>
          <a:r>
            <a:rPr lang="en-US" altLang="zh-CN" sz="1200" b="1" u="sng" dirty="0"/>
            <a:t>(</a:t>
          </a:r>
          <a:r>
            <a:rPr lang="zh-CN" altLang="en-US" sz="1200" b="1" u="sng" dirty="0"/>
            <a:t>人工</a:t>
          </a:r>
          <a:r>
            <a:rPr lang="en-US" altLang="zh-CN" sz="1200" b="1" u="sng" dirty="0"/>
            <a:t>)</a:t>
          </a:r>
        </a:p>
        <a:p>
          <a:pPr algn="l"/>
          <a:r>
            <a:rPr lang="zh-CN" altLang="en-US" sz="1200" dirty="0">
              <a:latin typeface="宋体" panose="02010600030101010101" pitchFamily="2" charset="-122"/>
              <a:ea typeface="宋体" panose="02010600030101010101" pitchFamily="2" charset="-122"/>
            </a:rPr>
            <a:t>螺纹规通端通，止规最多拧入</a:t>
          </a:r>
          <a:r>
            <a:rPr lang="en-US" altLang="zh-CN" sz="1200" dirty="0">
              <a:latin typeface="宋体" panose="02010600030101010101" pitchFamily="2" charset="-122"/>
              <a:ea typeface="宋体" panose="02010600030101010101" pitchFamily="2" charset="-122"/>
            </a:rPr>
            <a:t>2.5</a:t>
          </a:r>
          <a:r>
            <a:rPr lang="zh-CN" altLang="en-US" sz="1200" dirty="0">
              <a:latin typeface="宋体" panose="02010600030101010101" pitchFamily="2" charset="-122"/>
              <a:ea typeface="宋体" panose="02010600030101010101" pitchFamily="2" charset="-122"/>
            </a:rPr>
            <a:t>圈，螺纹同时满足上述两个条件</a:t>
          </a:r>
          <a:r>
            <a:rPr lang="en-US" altLang="zh-CN" sz="1200" dirty="0">
              <a:latin typeface="宋体" panose="02010600030101010101" pitchFamily="2" charset="-122"/>
              <a:ea typeface="宋体" panose="02010600030101010101" pitchFamily="2" charset="-122"/>
            </a:rPr>
            <a:t>.</a:t>
          </a:r>
          <a:endParaRPr lang="zh-CN" altLang="en-US" sz="1200" dirty="0"/>
        </a:p>
      </dgm:t>
    </dgm:pt>
    <dgm:pt modelId="{5DDF9F6B-3437-438F-94EA-FB3AB0D457E6}" type="parTrans" cxnId="{86843E02-C773-4A2D-A475-B9C43A87878C}">
      <dgm:prSet/>
      <dgm:spPr/>
      <dgm:t>
        <a:bodyPr/>
        <a:lstStyle/>
        <a:p>
          <a:endParaRPr lang="zh-CN" altLang="en-US"/>
        </a:p>
      </dgm:t>
    </dgm:pt>
    <dgm:pt modelId="{5E6031B9-EB1B-4F70-B604-61FAE4659751}" type="sibTrans" cxnId="{86843E02-C773-4A2D-A475-B9C43A87878C}">
      <dgm:prSet/>
      <dgm:spPr/>
      <dgm:t>
        <a:bodyPr/>
        <a:lstStyle/>
        <a:p>
          <a:endParaRPr lang="zh-CN" altLang="en-US"/>
        </a:p>
      </dgm:t>
    </dgm:pt>
    <dgm:pt modelId="{F1BC43F8-5573-40B3-A0AD-4FF61B4F6867}">
      <dgm:prSet phldrT="[文本]" custT="1"/>
      <dgm:spPr/>
      <dgm:t>
        <a:bodyPr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螺纹通孔检测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把通规旋进螺纹孔，顺利通过判断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若感觉阻力，无法旋入判断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NG;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止规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M3/4/5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2.5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圈为合格，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M6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3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.</a:t>
          </a:r>
          <a:endParaRPr lang="zh-CN" altLang="en-US" sz="1200" kern="1200" dirty="0">
            <a:solidFill>
              <a:prstClr val="white"/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46F5C75A-6620-4947-8FE9-441D87C2D6C6}" type="parTrans" cxnId="{D617D2C9-9F8E-479B-B7FD-531BD9E11BE0}">
      <dgm:prSet/>
      <dgm:spPr/>
      <dgm:t>
        <a:bodyPr/>
        <a:lstStyle/>
        <a:p>
          <a:endParaRPr lang="zh-CN" altLang="en-US"/>
        </a:p>
      </dgm:t>
    </dgm:pt>
    <dgm:pt modelId="{29F144DE-0D7E-4820-9932-3CB5775B87F8}" type="sibTrans" cxnId="{D617D2C9-9F8E-479B-B7FD-531BD9E11BE0}">
      <dgm:prSet/>
      <dgm:spPr/>
      <dgm:t>
        <a:bodyPr/>
        <a:lstStyle/>
        <a:p>
          <a:endParaRPr lang="zh-CN" altLang="en-US"/>
        </a:p>
      </dgm:t>
    </dgm:pt>
    <dgm:pt modelId="{A7E51D4E-70BF-43E3-9A0D-192E35A9685B}">
      <dgm:prSet phldrT="[文本]"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特征尺寸及有无检测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人工把菲林片贴合在产品表面，看特征是否吻合。若肉眼判定加工位置与菲林位置不符合，判断为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符合则判定为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OK.</a:t>
          </a:r>
        </a:p>
      </dgm:t>
    </dgm:pt>
    <dgm:pt modelId="{6B4AA5DC-41CF-47CD-8283-54C2F6431A0A}" type="parTrans" cxnId="{F8D087F6-C982-4593-968B-25793EC366B9}">
      <dgm:prSet/>
      <dgm:spPr/>
      <dgm:t>
        <a:bodyPr/>
        <a:lstStyle/>
        <a:p>
          <a:endParaRPr lang="zh-CN" altLang="en-US"/>
        </a:p>
      </dgm:t>
    </dgm:pt>
    <dgm:pt modelId="{598ADF11-6434-4030-97C0-60AA8B42B814}" type="sibTrans" cxnId="{F8D087F6-C982-4593-968B-25793EC366B9}">
      <dgm:prSet/>
      <dgm:spPr/>
      <dgm:t>
        <a:bodyPr/>
        <a:lstStyle/>
        <a:p>
          <a:endParaRPr lang="zh-CN" altLang="en-US"/>
        </a:p>
      </dgm:t>
    </dgm:pt>
    <dgm:pt modelId="{7B1468FA-9096-49E9-A960-10840AED09E5}" type="pres">
      <dgm:prSet presAssocID="{22AB3BDD-5B60-43AB-8D50-8E872ECC6369}" presName="linearFlow" presStyleCnt="0">
        <dgm:presLayoutVars>
          <dgm:dir/>
          <dgm:resizeHandles val="exact"/>
        </dgm:presLayoutVars>
      </dgm:prSet>
      <dgm:spPr/>
    </dgm:pt>
    <dgm:pt modelId="{68FD5150-510C-40BA-9AF5-F348891A8404}" type="pres">
      <dgm:prSet presAssocID="{3DF16A5D-8C65-470D-A4A7-C9E7061D5759}" presName="composite" presStyleCnt="0"/>
      <dgm:spPr/>
    </dgm:pt>
    <dgm:pt modelId="{FC0ADCB5-EA58-4A0A-93B6-1A0273B91A94}" type="pres">
      <dgm:prSet presAssocID="{3DF16A5D-8C65-470D-A4A7-C9E7061D5759}" presName="imgShp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</dgm:spPr>
    </dgm:pt>
    <dgm:pt modelId="{35B77C39-F97E-4BA4-A412-83E43CAEDCD1}" type="pres">
      <dgm:prSet presAssocID="{3DF16A5D-8C65-470D-A4A7-C9E7061D5759}" presName="txShp" presStyleLbl="node1" presStyleIdx="0" presStyleCnt="3">
        <dgm:presLayoutVars>
          <dgm:bulletEnabled val="1"/>
        </dgm:presLayoutVars>
      </dgm:prSet>
      <dgm:spPr/>
    </dgm:pt>
    <dgm:pt modelId="{BE9C1E76-2FFA-4810-B844-AAE9D214359F}" type="pres">
      <dgm:prSet presAssocID="{5E6031B9-EB1B-4F70-B604-61FAE4659751}" presName="spacing" presStyleCnt="0"/>
      <dgm:spPr/>
    </dgm:pt>
    <dgm:pt modelId="{3A3CE8D6-82D6-4D5A-87C2-5ED8A9965CB3}" type="pres">
      <dgm:prSet presAssocID="{F1BC43F8-5573-40B3-A0AD-4FF61B4F6867}" presName="composite" presStyleCnt="0"/>
      <dgm:spPr/>
    </dgm:pt>
    <dgm:pt modelId="{213B9B63-6D28-44FD-9562-7D64C69275DC}" type="pres">
      <dgm:prSet presAssocID="{F1BC43F8-5573-40B3-A0AD-4FF61B4F6867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9000" b="-9000"/>
          </a:stretch>
        </a:blipFill>
      </dgm:spPr>
    </dgm:pt>
    <dgm:pt modelId="{8E755AFD-420E-4C5B-B698-682B77F4C4EF}" type="pres">
      <dgm:prSet presAssocID="{F1BC43F8-5573-40B3-A0AD-4FF61B4F6867}" presName="txShp" presStyleLbl="node1" presStyleIdx="1" presStyleCnt="3">
        <dgm:presLayoutVars>
          <dgm:bulletEnabled val="1"/>
        </dgm:presLayoutVars>
      </dgm:prSet>
      <dgm:spPr/>
    </dgm:pt>
    <dgm:pt modelId="{369038BB-C2C9-477D-9151-2C4CBB623A0E}" type="pres">
      <dgm:prSet presAssocID="{29F144DE-0D7E-4820-9932-3CB5775B87F8}" presName="spacing" presStyleCnt="0"/>
      <dgm:spPr/>
    </dgm:pt>
    <dgm:pt modelId="{DA57AD6B-96CE-49F5-AF65-390B57FE14BD}" type="pres">
      <dgm:prSet presAssocID="{A7E51D4E-70BF-43E3-9A0D-192E35A9685B}" presName="composite" presStyleCnt="0"/>
      <dgm:spPr/>
    </dgm:pt>
    <dgm:pt modelId="{9D8244D3-96FE-4BFC-80CA-50A6B0C30B25}" type="pres">
      <dgm:prSet presAssocID="{A7E51D4E-70BF-43E3-9A0D-192E35A9685B}" presName="imgShp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</dgm:spPr>
    </dgm:pt>
    <dgm:pt modelId="{7BD7EAF3-64B0-4B28-AD98-28792773CAE0}" type="pres">
      <dgm:prSet presAssocID="{A7E51D4E-70BF-43E3-9A0D-192E35A9685B}" presName="txShp" presStyleLbl="node1" presStyleIdx="2" presStyleCnt="3">
        <dgm:presLayoutVars>
          <dgm:bulletEnabled val="1"/>
        </dgm:presLayoutVars>
      </dgm:prSet>
      <dgm:spPr/>
    </dgm:pt>
  </dgm:ptLst>
  <dgm:cxnLst>
    <dgm:cxn modelId="{86843E02-C773-4A2D-A475-B9C43A87878C}" srcId="{22AB3BDD-5B60-43AB-8D50-8E872ECC6369}" destId="{3DF16A5D-8C65-470D-A4A7-C9E7061D5759}" srcOrd="0" destOrd="0" parTransId="{5DDF9F6B-3437-438F-94EA-FB3AB0D457E6}" sibTransId="{5E6031B9-EB1B-4F70-B604-61FAE4659751}"/>
    <dgm:cxn modelId="{DEEF370B-742C-4D24-BA43-DAE1EF8BAC45}" type="presOf" srcId="{3DF16A5D-8C65-470D-A4A7-C9E7061D5759}" destId="{35B77C39-F97E-4BA4-A412-83E43CAEDCD1}" srcOrd="0" destOrd="0" presId="urn:microsoft.com/office/officeart/2005/8/layout/vList3"/>
    <dgm:cxn modelId="{0519E656-6393-4289-93BA-3ADE9D04325C}" type="presOf" srcId="{22AB3BDD-5B60-43AB-8D50-8E872ECC6369}" destId="{7B1468FA-9096-49E9-A960-10840AED09E5}" srcOrd="0" destOrd="0" presId="urn:microsoft.com/office/officeart/2005/8/layout/vList3"/>
    <dgm:cxn modelId="{CB8B08B6-0A09-44F5-B86A-69420C6DA307}" type="presOf" srcId="{F1BC43F8-5573-40B3-A0AD-4FF61B4F6867}" destId="{8E755AFD-420E-4C5B-B698-682B77F4C4EF}" srcOrd="0" destOrd="0" presId="urn:microsoft.com/office/officeart/2005/8/layout/vList3"/>
    <dgm:cxn modelId="{D617D2C9-9F8E-479B-B7FD-531BD9E11BE0}" srcId="{22AB3BDD-5B60-43AB-8D50-8E872ECC6369}" destId="{F1BC43F8-5573-40B3-A0AD-4FF61B4F6867}" srcOrd="1" destOrd="0" parTransId="{46F5C75A-6620-4947-8FE9-441D87C2D6C6}" sibTransId="{29F144DE-0D7E-4820-9932-3CB5775B87F8}"/>
    <dgm:cxn modelId="{3D7604F5-EA91-435F-A076-DD05743594C7}" type="presOf" srcId="{A7E51D4E-70BF-43E3-9A0D-192E35A9685B}" destId="{7BD7EAF3-64B0-4B28-AD98-28792773CAE0}" srcOrd="0" destOrd="0" presId="urn:microsoft.com/office/officeart/2005/8/layout/vList3"/>
    <dgm:cxn modelId="{F8D087F6-C982-4593-968B-25793EC366B9}" srcId="{22AB3BDD-5B60-43AB-8D50-8E872ECC6369}" destId="{A7E51D4E-70BF-43E3-9A0D-192E35A9685B}" srcOrd="2" destOrd="0" parTransId="{6B4AA5DC-41CF-47CD-8283-54C2F6431A0A}" sibTransId="{598ADF11-6434-4030-97C0-60AA8B42B814}"/>
    <dgm:cxn modelId="{0B873A05-F8F1-4905-802D-EFBA8425AF76}" type="presParOf" srcId="{7B1468FA-9096-49E9-A960-10840AED09E5}" destId="{68FD5150-510C-40BA-9AF5-F348891A8404}" srcOrd="0" destOrd="0" presId="urn:microsoft.com/office/officeart/2005/8/layout/vList3"/>
    <dgm:cxn modelId="{A817F0AA-0667-4FB0-9B17-07F6F887BBBF}" type="presParOf" srcId="{68FD5150-510C-40BA-9AF5-F348891A8404}" destId="{FC0ADCB5-EA58-4A0A-93B6-1A0273B91A94}" srcOrd="0" destOrd="0" presId="urn:microsoft.com/office/officeart/2005/8/layout/vList3"/>
    <dgm:cxn modelId="{102E58A9-DC3B-48B0-BEBB-CCE3FAEB050C}" type="presParOf" srcId="{68FD5150-510C-40BA-9AF5-F348891A8404}" destId="{35B77C39-F97E-4BA4-A412-83E43CAEDCD1}" srcOrd="1" destOrd="0" presId="urn:microsoft.com/office/officeart/2005/8/layout/vList3"/>
    <dgm:cxn modelId="{49AB7F1E-D557-4899-B36D-A47A5E6A1AE8}" type="presParOf" srcId="{7B1468FA-9096-49E9-A960-10840AED09E5}" destId="{BE9C1E76-2FFA-4810-B844-AAE9D214359F}" srcOrd="1" destOrd="0" presId="urn:microsoft.com/office/officeart/2005/8/layout/vList3"/>
    <dgm:cxn modelId="{B803B226-D095-42E1-8F1C-F2CC447BBBBF}" type="presParOf" srcId="{7B1468FA-9096-49E9-A960-10840AED09E5}" destId="{3A3CE8D6-82D6-4D5A-87C2-5ED8A9965CB3}" srcOrd="2" destOrd="0" presId="urn:microsoft.com/office/officeart/2005/8/layout/vList3"/>
    <dgm:cxn modelId="{75D1FF4D-458C-4739-90A7-D3CB9CD0C557}" type="presParOf" srcId="{3A3CE8D6-82D6-4D5A-87C2-5ED8A9965CB3}" destId="{213B9B63-6D28-44FD-9562-7D64C69275DC}" srcOrd="0" destOrd="0" presId="urn:microsoft.com/office/officeart/2005/8/layout/vList3"/>
    <dgm:cxn modelId="{1B0B3EFE-291E-43C3-8189-6AD07BDD2AA9}" type="presParOf" srcId="{3A3CE8D6-82D6-4D5A-87C2-5ED8A9965CB3}" destId="{8E755AFD-420E-4C5B-B698-682B77F4C4EF}" srcOrd="1" destOrd="0" presId="urn:microsoft.com/office/officeart/2005/8/layout/vList3"/>
    <dgm:cxn modelId="{67E8E420-E127-4957-9E7C-9DF3E06DDC37}" type="presParOf" srcId="{7B1468FA-9096-49E9-A960-10840AED09E5}" destId="{369038BB-C2C9-477D-9151-2C4CBB623A0E}" srcOrd="3" destOrd="0" presId="urn:microsoft.com/office/officeart/2005/8/layout/vList3"/>
    <dgm:cxn modelId="{512F7EAD-F62C-4CF0-9890-4652EBD6DEB2}" type="presParOf" srcId="{7B1468FA-9096-49E9-A960-10840AED09E5}" destId="{DA57AD6B-96CE-49F5-AF65-390B57FE14BD}" srcOrd="4" destOrd="0" presId="urn:microsoft.com/office/officeart/2005/8/layout/vList3"/>
    <dgm:cxn modelId="{EA90412A-321F-4E3E-980A-F4FE09D8FC07}" type="presParOf" srcId="{DA57AD6B-96CE-49F5-AF65-390B57FE14BD}" destId="{9D8244D3-96FE-4BFC-80CA-50A6B0C30B25}" srcOrd="0" destOrd="0" presId="urn:microsoft.com/office/officeart/2005/8/layout/vList3"/>
    <dgm:cxn modelId="{8B0AF30D-3E46-4065-A360-DB134C5FE568}" type="presParOf" srcId="{DA57AD6B-96CE-49F5-AF65-390B57FE14BD}" destId="{7BD7EAF3-64B0-4B28-AD98-28792773CAE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2954E-A39D-4BCB-9EFB-4F7C341DD861}" type="doc">
      <dgm:prSet loTypeId="urn:microsoft.com/office/officeart/2009/3/layout/SnapshotPictureList" loCatId="picture" qsTypeId="urn:microsoft.com/office/officeart/2005/8/quickstyle/3d2#1" qsCatId="3D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98DF6FB1-999B-41ED-91E6-6F77B00FC9D9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通孔效果图</a:t>
          </a:r>
        </a:p>
      </dgm:t>
    </dgm:pt>
    <dgm:pt modelId="{9C7F468A-7DA6-414A-9A24-434C9DDC83EC}" type="parTrans" cxnId="{2118ABC3-3212-4821-AF12-67D2B136E5F6}">
      <dgm:prSet/>
      <dgm:spPr/>
      <dgm:t>
        <a:bodyPr/>
        <a:lstStyle/>
        <a:p>
          <a:endParaRPr lang="zh-CN" altLang="en-US"/>
        </a:p>
      </dgm:t>
    </dgm:pt>
    <dgm:pt modelId="{2BAC4DC8-FAD6-4D95-8B6D-0983051CF077}" type="sibTrans" cxnId="{2118ABC3-3212-4821-AF12-67D2B136E5F6}">
      <dgm:prSet/>
      <dgm:spPr/>
      <dgm:t>
        <a:bodyPr/>
        <a:lstStyle/>
        <a:p>
          <a:endParaRPr lang="zh-CN" altLang="en-US"/>
        </a:p>
      </dgm:t>
    </dgm:pt>
    <dgm:pt modelId="{D5DA36C0-6590-4C52-9A53-CFB77CDD9DEC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盲孔效果图</a:t>
          </a:r>
          <a:endParaRPr lang="zh-CN" altLang="en-US" sz="9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BED6ED7-A1AA-4AF7-8030-74E3DDBF4E02}" type="parTrans" cxnId="{EE1B9E81-FE1E-4C31-B0E9-6C21FDA4A4A9}">
      <dgm:prSet/>
      <dgm:spPr/>
      <dgm:t>
        <a:bodyPr/>
        <a:lstStyle/>
        <a:p>
          <a:endParaRPr lang="zh-CN" altLang="en-US"/>
        </a:p>
      </dgm:t>
    </dgm:pt>
    <dgm:pt modelId="{03EBA070-D346-4EEF-A0E2-A5F99BE41D87}" type="sibTrans" cxnId="{EE1B9E81-FE1E-4C31-B0E9-6C21FDA4A4A9}">
      <dgm:prSet/>
      <dgm:spPr/>
      <dgm:t>
        <a:bodyPr/>
        <a:lstStyle/>
        <a:p>
          <a:endParaRPr lang="zh-CN" altLang="en-US"/>
        </a:p>
      </dgm:t>
    </dgm:pt>
    <dgm:pt modelId="{CCCF8ADC-0C80-4168-9AD2-99B6EA742446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通孔渲染图</a:t>
          </a:r>
        </a:p>
      </dgm:t>
    </dgm:pt>
    <dgm:pt modelId="{2F51C887-DFB3-4097-BD9B-5C02476802D4}" type="sibTrans" cxnId="{74CB30B0-F551-44AE-86C6-85770EA51532}">
      <dgm:prSet/>
      <dgm:spPr/>
      <dgm:t>
        <a:bodyPr/>
        <a:lstStyle/>
        <a:p>
          <a:endParaRPr lang="zh-CN" altLang="en-US"/>
        </a:p>
      </dgm:t>
    </dgm:pt>
    <dgm:pt modelId="{495FF52D-3EF0-4498-BBB3-A92FB2DCEE67}" type="parTrans" cxnId="{74CB30B0-F551-44AE-86C6-85770EA51532}">
      <dgm:prSet/>
      <dgm:spPr/>
      <dgm:t>
        <a:bodyPr/>
        <a:lstStyle/>
        <a:p>
          <a:endParaRPr lang="zh-CN" altLang="en-US"/>
        </a:p>
      </dgm:t>
    </dgm:pt>
    <dgm:pt modelId="{B7AB61C9-47D3-4C17-B29B-8AD8CA8273C4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盲孔渲染图</a:t>
          </a:r>
        </a:p>
      </dgm:t>
    </dgm:pt>
    <dgm:pt modelId="{A7E366E4-587D-4E98-BD32-6167400707D7}" type="sibTrans" cxnId="{A5FA0E2A-5494-482A-97E3-94FC46343714}">
      <dgm:prSet/>
      <dgm:spPr/>
      <dgm:t>
        <a:bodyPr/>
        <a:lstStyle/>
        <a:p>
          <a:endParaRPr lang="zh-CN" altLang="en-US"/>
        </a:p>
      </dgm:t>
    </dgm:pt>
    <dgm:pt modelId="{70635179-D0B7-4637-B242-733FF6556EA9}" type="parTrans" cxnId="{A5FA0E2A-5494-482A-97E3-94FC46343714}">
      <dgm:prSet/>
      <dgm:spPr/>
      <dgm:t>
        <a:bodyPr/>
        <a:lstStyle/>
        <a:p>
          <a:endParaRPr lang="zh-CN" altLang="en-US"/>
        </a:p>
      </dgm:t>
    </dgm:pt>
    <dgm:pt modelId="{28AC479F-2A82-4C49-B500-22CF1E18B2EF}" type="pres">
      <dgm:prSet presAssocID="{A732954E-A39D-4BCB-9EFB-4F7C341DD861}" presName="Name0" presStyleCnt="0">
        <dgm:presLayoutVars>
          <dgm:chMax/>
          <dgm:chPref/>
          <dgm:dir/>
          <dgm:animLvl val="lvl"/>
        </dgm:presLayoutVars>
      </dgm:prSet>
      <dgm:spPr/>
    </dgm:pt>
    <dgm:pt modelId="{CE902923-79E8-4E0D-9E3B-128D10321E03}" type="pres">
      <dgm:prSet presAssocID="{98DF6FB1-999B-41ED-91E6-6F77B00FC9D9}" presName="composite" presStyleCnt="0"/>
      <dgm:spPr/>
    </dgm:pt>
    <dgm:pt modelId="{7ECD48B9-A114-4F9B-A9F3-E75482DC368D}" type="pres">
      <dgm:prSet presAssocID="{98DF6FB1-999B-41ED-91E6-6F77B00FC9D9}" presName="ParentAccentShape" presStyleLbl="trBgShp" presStyleIdx="0" presStyleCnt="4"/>
      <dgm:spPr/>
    </dgm:pt>
    <dgm:pt modelId="{E4F84D66-6082-468E-83A9-DF13FC6340BE}" type="pres">
      <dgm:prSet presAssocID="{98DF6FB1-999B-41ED-91E6-6F77B00FC9D9}" presName="ParentTex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21CD34F2-4EE5-4577-8A18-DC6D184AE0A4}" type="pres">
      <dgm:prSet presAssocID="{98DF6FB1-999B-41ED-91E6-6F77B00FC9D9}" presName="ChildText" presStyleLbl="revTx" presStyleIdx="1" presStyleCnt="8">
        <dgm:presLayoutVars>
          <dgm:chMax val="0"/>
          <dgm:chPref val="0"/>
        </dgm:presLayoutVars>
      </dgm:prSet>
      <dgm:spPr/>
    </dgm:pt>
    <dgm:pt modelId="{C6AA9026-F8D0-49DB-BA15-AF9B7A3AFE8B}" type="pres">
      <dgm:prSet presAssocID="{98DF6FB1-999B-41ED-91E6-6F77B00FC9D9}" presName="ChildAccentShape" presStyleLbl="trBgShp" presStyleIdx="0" presStyleCnt="4"/>
      <dgm:spPr/>
    </dgm:pt>
    <dgm:pt modelId="{C53B764C-8B9C-4AFF-B640-68134A54CBAF}" type="pres">
      <dgm:prSet presAssocID="{98DF6FB1-999B-41ED-91E6-6F77B00FC9D9}" presName="Image" presStyleLbl="alignImgPlace1" presStyleIdx="0" presStyleCnt="4" custScaleX="78336" custScaleY="88048" custLinFactNeighborX="-1967" custLinFactNeighborY="0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3EC2125F-C4B1-4F3B-AC03-17CEB8BF715F}" type="pres">
      <dgm:prSet presAssocID="{2BAC4DC8-FAD6-4D95-8B6D-0983051CF077}" presName="sibTrans" presStyleCnt="0"/>
      <dgm:spPr/>
    </dgm:pt>
    <dgm:pt modelId="{59A56358-A531-41C4-A0A8-73EADB5A3493}" type="pres">
      <dgm:prSet presAssocID="{D5DA36C0-6590-4C52-9A53-CFB77CDD9DEC}" presName="composite" presStyleCnt="0"/>
      <dgm:spPr/>
    </dgm:pt>
    <dgm:pt modelId="{42D9A2A1-8A8A-4581-AC85-E4BD83E145E4}" type="pres">
      <dgm:prSet presAssocID="{D5DA36C0-6590-4C52-9A53-CFB77CDD9DEC}" presName="ParentAccentShape" presStyleLbl="trBgShp" presStyleIdx="1" presStyleCnt="4"/>
      <dgm:spPr/>
    </dgm:pt>
    <dgm:pt modelId="{42D6EA6A-0B73-4F91-9765-AB5C5D2D5C53}" type="pres">
      <dgm:prSet presAssocID="{D5DA36C0-6590-4C52-9A53-CFB77CDD9DEC}" presName="ParentTex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113193BA-D364-43B4-8B6E-C340672AC6F2}" type="pres">
      <dgm:prSet presAssocID="{D5DA36C0-6590-4C52-9A53-CFB77CDD9DEC}" presName="ChildText" presStyleLbl="revTx" presStyleIdx="3" presStyleCnt="8">
        <dgm:presLayoutVars>
          <dgm:chMax val="0"/>
          <dgm:chPref val="0"/>
        </dgm:presLayoutVars>
      </dgm:prSet>
      <dgm:spPr/>
    </dgm:pt>
    <dgm:pt modelId="{47381A31-311B-4CF9-9792-B7F70CFB9904}" type="pres">
      <dgm:prSet presAssocID="{D5DA36C0-6590-4C52-9A53-CFB77CDD9DEC}" presName="ChildAccentShape" presStyleLbl="trBgShp" presStyleIdx="1" presStyleCnt="4"/>
      <dgm:spPr/>
    </dgm:pt>
    <dgm:pt modelId="{022A4A83-78E3-4B5D-8581-6DB26A704DC6}" type="pres">
      <dgm:prSet presAssocID="{D5DA36C0-6590-4C52-9A53-CFB77CDD9DEC}" presName="Image" presStyleLbl="alignImgPlace1" presStyleIdx="1" presStyleCnt="4" custScaleX="83252" custScaleY="93393" custLinFactNeighborX="2" custLinFactNeighborY="0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BCF902BC-D63A-4E5A-9AD3-D61E332D34A6}" type="pres">
      <dgm:prSet presAssocID="{03EBA070-D346-4EEF-A0E2-A5F99BE41D87}" presName="sibTrans" presStyleCnt="0"/>
      <dgm:spPr/>
    </dgm:pt>
    <dgm:pt modelId="{CB6B639E-7B33-453E-B930-5C96FC25644F}" type="pres">
      <dgm:prSet presAssocID="{CCCF8ADC-0C80-4168-9AD2-99B6EA742446}" presName="composite" presStyleCnt="0"/>
      <dgm:spPr/>
    </dgm:pt>
    <dgm:pt modelId="{5AAD5EF8-A589-4060-A8B8-0A1199FD0495}" type="pres">
      <dgm:prSet presAssocID="{CCCF8ADC-0C80-4168-9AD2-99B6EA742446}" presName="ParentAccentShape" presStyleLbl="trBgShp" presStyleIdx="2" presStyleCnt="4"/>
      <dgm:spPr/>
    </dgm:pt>
    <dgm:pt modelId="{C0EC1D7D-BDD7-4060-AB63-D2281248D302}" type="pres">
      <dgm:prSet presAssocID="{CCCF8ADC-0C80-4168-9AD2-99B6EA742446}" presName="ParentTex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BA1F5BA6-BE8B-4A86-9EE1-626276801037}" type="pres">
      <dgm:prSet presAssocID="{CCCF8ADC-0C80-4168-9AD2-99B6EA742446}" presName="ChildText" presStyleLbl="revTx" presStyleIdx="5" presStyleCnt="8">
        <dgm:presLayoutVars>
          <dgm:chMax val="0"/>
          <dgm:chPref val="0"/>
        </dgm:presLayoutVars>
      </dgm:prSet>
      <dgm:spPr/>
    </dgm:pt>
    <dgm:pt modelId="{CE707BDB-CC53-42DC-954B-5CA83C9CA070}" type="pres">
      <dgm:prSet presAssocID="{CCCF8ADC-0C80-4168-9AD2-99B6EA742446}" presName="ChildAccentShape" presStyleLbl="trBgShp" presStyleIdx="2" presStyleCnt="4"/>
      <dgm:spPr/>
    </dgm:pt>
    <dgm:pt modelId="{FCC8BE69-5FC5-406A-B411-465D2E0F6DBD}" type="pres">
      <dgm:prSet presAssocID="{CCCF8ADC-0C80-4168-9AD2-99B6EA742446}" presName="Image" presStyleLbl="alignImgPlace1" presStyleIdx="2" presStyleCnt="4" custScaleX="81772" custScaleY="92934" custLinFactNeighborX="-1124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CE113BDB-78DB-4400-BE8D-73A095CA4BC7}" type="pres">
      <dgm:prSet presAssocID="{2F51C887-DFB3-4097-BD9B-5C02476802D4}" presName="sibTrans" presStyleCnt="0"/>
      <dgm:spPr/>
    </dgm:pt>
    <dgm:pt modelId="{539039B2-BA15-47F4-ADF4-57DCF4873949}" type="pres">
      <dgm:prSet presAssocID="{B7AB61C9-47D3-4C17-B29B-8AD8CA8273C4}" presName="composite" presStyleCnt="0"/>
      <dgm:spPr/>
    </dgm:pt>
    <dgm:pt modelId="{6CF1C651-5295-4A17-ABDD-A712B46871EE}" type="pres">
      <dgm:prSet presAssocID="{B7AB61C9-47D3-4C17-B29B-8AD8CA8273C4}" presName="ParentAccentShape" presStyleLbl="trBgShp" presStyleIdx="3" presStyleCnt="4"/>
      <dgm:spPr/>
    </dgm:pt>
    <dgm:pt modelId="{1443AA1F-B5F6-4DC7-8CA6-A1CD018A7FAB}" type="pres">
      <dgm:prSet presAssocID="{B7AB61C9-47D3-4C17-B29B-8AD8CA8273C4}" presName="ParentTex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C4805395-92E7-4DC6-BCC2-C69ADCBB5581}" type="pres">
      <dgm:prSet presAssocID="{B7AB61C9-47D3-4C17-B29B-8AD8CA8273C4}" presName="ChildText" presStyleLbl="revTx" presStyleIdx="7" presStyleCnt="8">
        <dgm:presLayoutVars>
          <dgm:chMax val="0"/>
          <dgm:chPref val="0"/>
        </dgm:presLayoutVars>
      </dgm:prSet>
      <dgm:spPr/>
    </dgm:pt>
    <dgm:pt modelId="{BC7B8D63-3560-4255-9069-53079F7421BC}" type="pres">
      <dgm:prSet presAssocID="{B7AB61C9-47D3-4C17-B29B-8AD8CA8273C4}" presName="ChildAccentShape" presStyleLbl="trBgShp" presStyleIdx="3" presStyleCnt="4"/>
      <dgm:spPr/>
    </dgm:pt>
    <dgm:pt modelId="{65D97FF0-07D5-4D9A-82D6-E711C760F7A6}" type="pres">
      <dgm:prSet presAssocID="{B7AB61C9-47D3-4C17-B29B-8AD8CA8273C4}" presName="Image" presStyleLbl="alignImgPlace1" presStyleIdx="3" presStyleCnt="4" custScaleX="81281" custScaleY="87016" custLinFactNeighborX="-562" custLinFactNeighborY="402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A5FA0E2A-5494-482A-97E3-94FC46343714}" srcId="{A732954E-A39D-4BCB-9EFB-4F7C341DD861}" destId="{B7AB61C9-47D3-4C17-B29B-8AD8CA8273C4}" srcOrd="3" destOrd="0" parTransId="{70635179-D0B7-4637-B242-733FF6556EA9}" sibTransId="{A7E366E4-587D-4E98-BD32-6167400707D7}"/>
    <dgm:cxn modelId="{22767F71-9307-49EB-A862-E206A088A1AD}" type="presOf" srcId="{CCCF8ADC-0C80-4168-9AD2-99B6EA742446}" destId="{C0EC1D7D-BDD7-4060-AB63-D2281248D302}" srcOrd="0" destOrd="0" presId="urn:microsoft.com/office/officeart/2009/3/layout/SnapshotPictureList"/>
    <dgm:cxn modelId="{EE1B9E81-FE1E-4C31-B0E9-6C21FDA4A4A9}" srcId="{A732954E-A39D-4BCB-9EFB-4F7C341DD861}" destId="{D5DA36C0-6590-4C52-9A53-CFB77CDD9DEC}" srcOrd="1" destOrd="0" parTransId="{ABED6ED7-A1AA-4AF7-8030-74E3DDBF4E02}" sibTransId="{03EBA070-D346-4EEF-A0E2-A5F99BE41D87}"/>
    <dgm:cxn modelId="{399C3F85-812A-4FEC-B3DE-3E7822F8263C}" type="presOf" srcId="{D5DA36C0-6590-4C52-9A53-CFB77CDD9DEC}" destId="{42D6EA6A-0B73-4F91-9765-AB5C5D2D5C53}" srcOrd="0" destOrd="0" presId="urn:microsoft.com/office/officeart/2009/3/layout/SnapshotPictureList"/>
    <dgm:cxn modelId="{674F1387-3F44-456A-9DE2-81303A86BF2D}" type="presOf" srcId="{A732954E-A39D-4BCB-9EFB-4F7C341DD861}" destId="{28AC479F-2A82-4C49-B500-22CF1E18B2EF}" srcOrd="0" destOrd="0" presId="urn:microsoft.com/office/officeart/2009/3/layout/SnapshotPictureList"/>
    <dgm:cxn modelId="{14833AAB-A158-463D-8B08-7FC7CBBC3677}" type="presOf" srcId="{98DF6FB1-999B-41ED-91E6-6F77B00FC9D9}" destId="{E4F84D66-6082-468E-83A9-DF13FC6340BE}" srcOrd="0" destOrd="0" presId="urn:microsoft.com/office/officeart/2009/3/layout/SnapshotPictureList"/>
    <dgm:cxn modelId="{74CB30B0-F551-44AE-86C6-85770EA51532}" srcId="{A732954E-A39D-4BCB-9EFB-4F7C341DD861}" destId="{CCCF8ADC-0C80-4168-9AD2-99B6EA742446}" srcOrd="2" destOrd="0" parTransId="{495FF52D-3EF0-4498-BBB3-A92FB2DCEE67}" sibTransId="{2F51C887-DFB3-4097-BD9B-5C02476802D4}"/>
    <dgm:cxn modelId="{2118ABC3-3212-4821-AF12-67D2B136E5F6}" srcId="{A732954E-A39D-4BCB-9EFB-4F7C341DD861}" destId="{98DF6FB1-999B-41ED-91E6-6F77B00FC9D9}" srcOrd="0" destOrd="0" parTransId="{9C7F468A-7DA6-414A-9A24-434C9DDC83EC}" sibTransId="{2BAC4DC8-FAD6-4D95-8B6D-0983051CF077}"/>
    <dgm:cxn modelId="{336EFBF6-9D16-4836-8A35-F932DDF30FA3}" type="presOf" srcId="{B7AB61C9-47D3-4C17-B29B-8AD8CA8273C4}" destId="{1443AA1F-B5F6-4DC7-8CA6-A1CD018A7FAB}" srcOrd="0" destOrd="0" presId="urn:microsoft.com/office/officeart/2009/3/layout/SnapshotPictureList"/>
    <dgm:cxn modelId="{D98ED005-C932-425E-80A1-796BFAF795D5}" type="presParOf" srcId="{28AC479F-2A82-4C49-B500-22CF1E18B2EF}" destId="{CE902923-79E8-4E0D-9E3B-128D10321E03}" srcOrd="0" destOrd="0" presId="urn:microsoft.com/office/officeart/2009/3/layout/SnapshotPictureList"/>
    <dgm:cxn modelId="{A77ED7DB-C2EF-49DB-9CEC-92FD3D7E18E1}" type="presParOf" srcId="{CE902923-79E8-4E0D-9E3B-128D10321E03}" destId="{7ECD48B9-A114-4F9B-A9F3-E75482DC368D}" srcOrd="0" destOrd="0" presId="urn:microsoft.com/office/officeart/2009/3/layout/SnapshotPictureList"/>
    <dgm:cxn modelId="{5181892A-FED6-4A73-B1DD-F9EA90991F4A}" type="presParOf" srcId="{CE902923-79E8-4E0D-9E3B-128D10321E03}" destId="{E4F84D66-6082-468E-83A9-DF13FC6340BE}" srcOrd="1" destOrd="0" presId="urn:microsoft.com/office/officeart/2009/3/layout/SnapshotPictureList"/>
    <dgm:cxn modelId="{74CA62F2-9269-4B6A-A061-14C00B62A696}" type="presParOf" srcId="{CE902923-79E8-4E0D-9E3B-128D10321E03}" destId="{21CD34F2-4EE5-4577-8A18-DC6D184AE0A4}" srcOrd="2" destOrd="0" presId="urn:microsoft.com/office/officeart/2009/3/layout/SnapshotPictureList"/>
    <dgm:cxn modelId="{2DC4A159-2B5D-4BE3-BE9A-540B31022792}" type="presParOf" srcId="{CE902923-79E8-4E0D-9E3B-128D10321E03}" destId="{C6AA9026-F8D0-49DB-BA15-AF9B7A3AFE8B}" srcOrd="3" destOrd="0" presId="urn:microsoft.com/office/officeart/2009/3/layout/SnapshotPictureList"/>
    <dgm:cxn modelId="{7F29367A-562F-4273-9FF2-AACBB0D17E5C}" type="presParOf" srcId="{CE902923-79E8-4E0D-9E3B-128D10321E03}" destId="{C53B764C-8B9C-4AFF-B640-68134A54CBAF}" srcOrd="4" destOrd="0" presId="urn:microsoft.com/office/officeart/2009/3/layout/SnapshotPictureList"/>
    <dgm:cxn modelId="{ED645F1E-599E-4220-B491-A0645ACD504D}" type="presParOf" srcId="{28AC479F-2A82-4C49-B500-22CF1E18B2EF}" destId="{3EC2125F-C4B1-4F3B-AC03-17CEB8BF715F}" srcOrd="1" destOrd="0" presId="urn:microsoft.com/office/officeart/2009/3/layout/SnapshotPictureList"/>
    <dgm:cxn modelId="{7DBB85B6-099C-4684-9AFA-0ACED8E73604}" type="presParOf" srcId="{28AC479F-2A82-4C49-B500-22CF1E18B2EF}" destId="{59A56358-A531-41C4-A0A8-73EADB5A3493}" srcOrd="2" destOrd="0" presId="urn:microsoft.com/office/officeart/2009/3/layout/SnapshotPictureList"/>
    <dgm:cxn modelId="{59314403-C264-4D65-8CA6-0FC49E164E43}" type="presParOf" srcId="{59A56358-A531-41C4-A0A8-73EADB5A3493}" destId="{42D9A2A1-8A8A-4581-AC85-E4BD83E145E4}" srcOrd="0" destOrd="0" presId="urn:microsoft.com/office/officeart/2009/3/layout/SnapshotPictureList"/>
    <dgm:cxn modelId="{CD1A1BF6-CEFC-41CA-A88C-6F7236E4F32D}" type="presParOf" srcId="{59A56358-A531-41C4-A0A8-73EADB5A3493}" destId="{42D6EA6A-0B73-4F91-9765-AB5C5D2D5C53}" srcOrd="1" destOrd="0" presId="urn:microsoft.com/office/officeart/2009/3/layout/SnapshotPictureList"/>
    <dgm:cxn modelId="{A5CC5981-81F9-45A7-B0CD-91C3391615A8}" type="presParOf" srcId="{59A56358-A531-41C4-A0A8-73EADB5A3493}" destId="{113193BA-D364-43B4-8B6E-C340672AC6F2}" srcOrd="2" destOrd="0" presId="urn:microsoft.com/office/officeart/2009/3/layout/SnapshotPictureList"/>
    <dgm:cxn modelId="{0C98C3C9-3586-4D70-AD0B-D20409F2E4FD}" type="presParOf" srcId="{59A56358-A531-41C4-A0A8-73EADB5A3493}" destId="{47381A31-311B-4CF9-9792-B7F70CFB9904}" srcOrd="3" destOrd="0" presId="urn:microsoft.com/office/officeart/2009/3/layout/SnapshotPictureList"/>
    <dgm:cxn modelId="{CAA0CCB4-8D0C-4699-926B-6CBB88D009B5}" type="presParOf" srcId="{59A56358-A531-41C4-A0A8-73EADB5A3493}" destId="{022A4A83-78E3-4B5D-8581-6DB26A704DC6}" srcOrd="4" destOrd="0" presId="urn:microsoft.com/office/officeart/2009/3/layout/SnapshotPictureList"/>
    <dgm:cxn modelId="{2F69BFEB-CBC3-432F-9A5F-DE52E820DC8C}" type="presParOf" srcId="{28AC479F-2A82-4C49-B500-22CF1E18B2EF}" destId="{BCF902BC-D63A-4E5A-9AD3-D61E332D34A6}" srcOrd="3" destOrd="0" presId="urn:microsoft.com/office/officeart/2009/3/layout/SnapshotPictureList"/>
    <dgm:cxn modelId="{BC9625D9-B923-485F-8FAC-E208C528675A}" type="presParOf" srcId="{28AC479F-2A82-4C49-B500-22CF1E18B2EF}" destId="{CB6B639E-7B33-453E-B930-5C96FC25644F}" srcOrd="4" destOrd="0" presId="urn:microsoft.com/office/officeart/2009/3/layout/SnapshotPictureList"/>
    <dgm:cxn modelId="{F5FF79ED-3645-4288-A855-BFA2E7E45B2A}" type="presParOf" srcId="{CB6B639E-7B33-453E-B930-5C96FC25644F}" destId="{5AAD5EF8-A589-4060-A8B8-0A1199FD0495}" srcOrd="0" destOrd="0" presId="urn:microsoft.com/office/officeart/2009/3/layout/SnapshotPictureList"/>
    <dgm:cxn modelId="{14957BB1-F5F8-45CA-A400-60BF6146CFFC}" type="presParOf" srcId="{CB6B639E-7B33-453E-B930-5C96FC25644F}" destId="{C0EC1D7D-BDD7-4060-AB63-D2281248D302}" srcOrd="1" destOrd="0" presId="urn:microsoft.com/office/officeart/2009/3/layout/SnapshotPictureList"/>
    <dgm:cxn modelId="{184D6D81-C11E-413D-95E6-B0F006DA6CA3}" type="presParOf" srcId="{CB6B639E-7B33-453E-B930-5C96FC25644F}" destId="{BA1F5BA6-BE8B-4A86-9EE1-626276801037}" srcOrd="2" destOrd="0" presId="urn:microsoft.com/office/officeart/2009/3/layout/SnapshotPictureList"/>
    <dgm:cxn modelId="{4F5DFE39-C1F0-4360-A50C-19C50CB47B82}" type="presParOf" srcId="{CB6B639E-7B33-453E-B930-5C96FC25644F}" destId="{CE707BDB-CC53-42DC-954B-5CA83C9CA070}" srcOrd="3" destOrd="0" presId="urn:microsoft.com/office/officeart/2009/3/layout/SnapshotPictureList"/>
    <dgm:cxn modelId="{2304E2C5-E0B8-45C1-B065-A674C5148244}" type="presParOf" srcId="{CB6B639E-7B33-453E-B930-5C96FC25644F}" destId="{FCC8BE69-5FC5-406A-B411-465D2E0F6DBD}" srcOrd="4" destOrd="0" presId="urn:microsoft.com/office/officeart/2009/3/layout/SnapshotPictureList"/>
    <dgm:cxn modelId="{DFB5430F-7200-42C9-9AC6-788E0547FB48}" type="presParOf" srcId="{28AC479F-2A82-4C49-B500-22CF1E18B2EF}" destId="{CE113BDB-78DB-4400-BE8D-73A095CA4BC7}" srcOrd="5" destOrd="0" presId="urn:microsoft.com/office/officeart/2009/3/layout/SnapshotPictureList"/>
    <dgm:cxn modelId="{720FFA54-6E8C-4C89-B412-82E013D707BA}" type="presParOf" srcId="{28AC479F-2A82-4C49-B500-22CF1E18B2EF}" destId="{539039B2-BA15-47F4-ADF4-57DCF4873949}" srcOrd="6" destOrd="0" presId="urn:microsoft.com/office/officeart/2009/3/layout/SnapshotPictureList"/>
    <dgm:cxn modelId="{8E859C37-841C-46C8-89E9-318279E31F75}" type="presParOf" srcId="{539039B2-BA15-47F4-ADF4-57DCF4873949}" destId="{6CF1C651-5295-4A17-ABDD-A712B46871EE}" srcOrd="0" destOrd="0" presId="urn:microsoft.com/office/officeart/2009/3/layout/SnapshotPictureList"/>
    <dgm:cxn modelId="{BF03F8A4-BF09-4768-B4A1-C75355C3857A}" type="presParOf" srcId="{539039B2-BA15-47F4-ADF4-57DCF4873949}" destId="{1443AA1F-B5F6-4DC7-8CA6-A1CD018A7FAB}" srcOrd="1" destOrd="0" presId="urn:microsoft.com/office/officeart/2009/3/layout/SnapshotPictureList"/>
    <dgm:cxn modelId="{99FE2C7A-1812-4307-911E-F0BECABB9E43}" type="presParOf" srcId="{539039B2-BA15-47F4-ADF4-57DCF4873949}" destId="{C4805395-92E7-4DC6-BCC2-C69ADCBB5581}" srcOrd="2" destOrd="0" presId="urn:microsoft.com/office/officeart/2009/3/layout/SnapshotPictureList"/>
    <dgm:cxn modelId="{7B14E115-2B34-450C-89C4-BC9532D37783}" type="presParOf" srcId="{539039B2-BA15-47F4-ADF4-57DCF4873949}" destId="{BC7B8D63-3560-4255-9069-53079F7421BC}" srcOrd="3" destOrd="0" presId="urn:microsoft.com/office/officeart/2009/3/layout/SnapshotPictureList"/>
    <dgm:cxn modelId="{D39BF93C-35D7-497E-8A93-35B36CD05B43}" type="presParOf" srcId="{539039B2-BA15-47F4-ADF4-57DCF4873949}" destId="{65D97FF0-07D5-4D9A-82D6-E711C760F7A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77C39-F97E-4BA4-A412-83E43CAEDCD1}">
      <dsp:nvSpPr>
        <dsp:cNvPr id="0" name=""/>
        <dsp:cNvSpPr/>
      </dsp:nvSpPr>
      <dsp:spPr>
        <a:xfrm rot="10800000">
          <a:off x="1070647" y="300064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u="sng" kern="1200" dirty="0"/>
            <a:t>NPT</a:t>
          </a:r>
          <a:r>
            <a:rPr lang="zh-CN" altLang="en-US" sz="1200" b="1" u="sng" kern="1200" dirty="0"/>
            <a:t>螺纹检测</a:t>
          </a:r>
          <a:r>
            <a:rPr lang="en-US" altLang="zh-CN" sz="1200" b="1" u="sng" kern="1200" dirty="0"/>
            <a:t>(</a:t>
          </a:r>
          <a:r>
            <a:rPr lang="zh-CN" altLang="en-US" sz="1200" b="1" u="sng" kern="1200" dirty="0"/>
            <a:t>人工</a:t>
          </a:r>
          <a:r>
            <a:rPr lang="en-US" altLang="zh-CN" sz="1200" b="1" u="sng" kern="1200" dirty="0"/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宋体" panose="02010600030101010101" pitchFamily="2" charset="-122"/>
              <a:ea typeface="宋体" panose="02010600030101010101" pitchFamily="2" charset="-122"/>
            </a:rPr>
            <a:t>螺纹规通端通，止规最多拧入</a:t>
          </a:r>
          <a:r>
            <a:rPr lang="en-US" altLang="zh-CN" sz="1200" kern="1200" dirty="0">
              <a:latin typeface="宋体" panose="02010600030101010101" pitchFamily="2" charset="-122"/>
              <a:ea typeface="宋体" panose="02010600030101010101" pitchFamily="2" charset="-122"/>
            </a:rPr>
            <a:t>2.5</a:t>
          </a:r>
          <a:r>
            <a:rPr lang="zh-CN" altLang="en-US" sz="1200" kern="1200" dirty="0">
              <a:latin typeface="宋体" panose="02010600030101010101" pitchFamily="2" charset="-122"/>
              <a:ea typeface="宋体" panose="02010600030101010101" pitchFamily="2" charset="-122"/>
            </a:rPr>
            <a:t>圈，螺纹同时满足上述两个条件</a:t>
          </a:r>
          <a:r>
            <a:rPr lang="en-US" altLang="zh-CN" sz="1200" kern="1200" dirty="0">
              <a:latin typeface="宋体" panose="02010600030101010101" pitchFamily="2" charset="-122"/>
              <a:ea typeface="宋体" panose="02010600030101010101" pitchFamily="2" charset="-122"/>
            </a:rPr>
            <a:t>.</a:t>
          </a:r>
          <a:endParaRPr lang="zh-CN" altLang="en-US" sz="1200" kern="1200" dirty="0"/>
        </a:p>
      </dsp:txBody>
      <dsp:txXfrm rot="10800000">
        <a:off x="1427529" y="300064"/>
        <a:ext cx="2476870" cy="1427529"/>
      </dsp:txXfrm>
    </dsp:sp>
    <dsp:sp modelId="{FC0ADCB5-EA58-4A0A-93B6-1A0273B91A94}">
      <dsp:nvSpPr>
        <dsp:cNvPr id="0" name=""/>
        <dsp:cNvSpPr/>
      </dsp:nvSpPr>
      <dsp:spPr>
        <a:xfrm>
          <a:off x="356882" y="300064"/>
          <a:ext cx="1427529" cy="142752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755AFD-420E-4C5B-B698-682B77F4C4EF}">
      <dsp:nvSpPr>
        <dsp:cNvPr id="0" name=""/>
        <dsp:cNvSpPr/>
      </dsp:nvSpPr>
      <dsp:spPr>
        <a:xfrm rot="10800000">
          <a:off x="1070647" y="2153722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螺纹通孔检测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把通规旋进螺纹孔，顺利通过判断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若感觉阻力，无法旋入判断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NG;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止规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M3/4/5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2.5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圈为合格，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M6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3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.</a:t>
          </a:r>
          <a:endParaRPr lang="zh-CN" altLang="en-US" sz="1200" kern="1200" dirty="0">
            <a:solidFill>
              <a:prstClr val="white"/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 rot="10800000">
        <a:off x="1427529" y="2153722"/>
        <a:ext cx="2476870" cy="1427529"/>
      </dsp:txXfrm>
    </dsp:sp>
    <dsp:sp modelId="{213B9B63-6D28-44FD-9562-7D64C69275DC}">
      <dsp:nvSpPr>
        <dsp:cNvPr id="0" name=""/>
        <dsp:cNvSpPr/>
      </dsp:nvSpPr>
      <dsp:spPr>
        <a:xfrm>
          <a:off x="356882" y="2153722"/>
          <a:ext cx="1427529" cy="142752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D7EAF3-64B0-4B28-AD98-28792773CAE0}">
      <dsp:nvSpPr>
        <dsp:cNvPr id="0" name=""/>
        <dsp:cNvSpPr/>
      </dsp:nvSpPr>
      <dsp:spPr>
        <a:xfrm rot="10800000">
          <a:off x="1070647" y="4007379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特征尺寸及有无检测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人工把菲林片贴合在产品表面，看特征是否吻合。若肉眼判定加工位置与菲林位置不符合，判断为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符合则判定为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OK.</a:t>
          </a:r>
        </a:p>
      </dsp:txBody>
      <dsp:txXfrm rot="10800000">
        <a:off x="1427529" y="4007379"/>
        <a:ext cx="2476870" cy="1427529"/>
      </dsp:txXfrm>
    </dsp:sp>
    <dsp:sp modelId="{9D8244D3-96FE-4BFC-80CA-50A6B0C30B25}">
      <dsp:nvSpPr>
        <dsp:cNvPr id="0" name=""/>
        <dsp:cNvSpPr/>
      </dsp:nvSpPr>
      <dsp:spPr>
        <a:xfrm>
          <a:off x="356882" y="4007379"/>
          <a:ext cx="1427529" cy="142752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D48B9-A114-4F9B-A9F3-E75482DC368D}">
      <dsp:nvSpPr>
        <dsp:cNvPr id="0" name=""/>
        <dsp:cNvSpPr/>
      </dsp:nvSpPr>
      <dsp:spPr>
        <a:xfrm>
          <a:off x="20252" y="482547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A2A1-8A8A-4581-AC85-E4BD83E145E4}">
      <dsp:nvSpPr>
        <dsp:cNvPr id="0" name=""/>
        <dsp:cNvSpPr/>
      </dsp:nvSpPr>
      <dsp:spPr>
        <a:xfrm>
          <a:off x="20252" y="3168792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D5EF8-A589-4060-A8B8-0A1199FD0495}">
      <dsp:nvSpPr>
        <dsp:cNvPr id="0" name=""/>
        <dsp:cNvSpPr/>
      </dsp:nvSpPr>
      <dsp:spPr>
        <a:xfrm>
          <a:off x="5156928" y="533532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B764C-8B9C-4AFF-B640-68134A54CBAF}">
      <dsp:nvSpPr>
        <dsp:cNvPr id="0" name=""/>
        <dsp:cNvSpPr/>
      </dsp:nvSpPr>
      <dsp:spPr>
        <a:xfrm>
          <a:off x="165330" y="342902"/>
          <a:ext cx="2335390" cy="1837550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84D66-6082-468E-83A9-DF13FC6340BE}">
      <dsp:nvSpPr>
        <dsp:cNvPr id="0" name=""/>
        <dsp:cNvSpPr/>
      </dsp:nvSpPr>
      <dsp:spPr>
        <a:xfrm>
          <a:off x="141466" y="2305911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通孔效果图</a:t>
          </a:r>
        </a:p>
      </dsp:txBody>
      <dsp:txXfrm>
        <a:off x="141466" y="2305911"/>
        <a:ext cx="2860034" cy="261892"/>
      </dsp:txXfrm>
    </dsp:sp>
    <dsp:sp modelId="{21CD34F2-4EE5-4577-8A18-DC6D184AE0A4}">
      <dsp:nvSpPr>
        <dsp:cNvPr id="0" name=""/>
        <dsp:cNvSpPr/>
      </dsp:nvSpPr>
      <dsp:spPr>
        <a:xfrm>
          <a:off x="3246932" y="482547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1C651-5295-4A17-ABDD-A712B46871EE}">
      <dsp:nvSpPr>
        <dsp:cNvPr id="0" name=""/>
        <dsp:cNvSpPr/>
      </dsp:nvSpPr>
      <dsp:spPr>
        <a:xfrm>
          <a:off x="5156928" y="3153233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A4A83-78E3-4B5D-8581-6DB26A704DC6}">
      <dsp:nvSpPr>
        <dsp:cNvPr id="0" name=""/>
        <dsp:cNvSpPr/>
      </dsp:nvSpPr>
      <dsp:spPr>
        <a:xfrm>
          <a:off x="150752" y="2973372"/>
          <a:ext cx="2481948" cy="1949099"/>
        </a:xfrm>
        <a:prstGeom prst="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6EA6A-0B73-4F91-9765-AB5C5D2D5C53}">
      <dsp:nvSpPr>
        <dsp:cNvPr id="0" name=""/>
        <dsp:cNvSpPr/>
      </dsp:nvSpPr>
      <dsp:spPr>
        <a:xfrm>
          <a:off x="141466" y="4992156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盲孔效果图</a:t>
          </a:r>
          <a:endParaRPr lang="zh-CN" altLang="en-US" sz="9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141466" y="4992156"/>
        <a:ext cx="2860034" cy="261892"/>
      </dsp:txXfrm>
    </dsp:sp>
    <dsp:sp modelId="{113193BA-D364-43B4-8B6E-C340672AC6F2}">
      <dsp:nvSpPr>
        <dsp:cNvPr id="0" name=""/>
        <dsp:cNvSpPr/>
      </dsp:nvSpPr>
      <dsp:spPr>
        <a:xfrm>
          <a:off x="3246932" y="3168792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8BE69-5FC5-406A-B411-465D2E0F6DBD}">
      <dsp:nvSpPr>
        <dsp:cNvPr id="0" name=""/>
        <dsp:cNvSpPr/>
      </dsp:nvSpPr>
      <dsp:spPr>
        <a:xfrm>
          <a:off x="5275920" y="342902"/>
          <a:ext cx="2437826" cy="1939520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C1D7D-BDD7-4060-AB63-D2281248D302}">
      <dsp:nvSpPr>
        <dsp:cNvPr id="0" name=""/>
        <dsp:cNvSpPr/>
      </dsp:nvSpPr>
      <dsp:spPr>
        <a:xfrm>
          <a:off x="5278142" y="2356896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通孔渲染图</a:t>
          </a:r>
        </a:p>
      </dsp:txBody>
      <dsp:txXfrm>
        <a:off x="5278142" y="2356896"/>
        <a:ext cx="2860034" cy="261892"/>
      </dsp:txXfrm>
    </dsp:sp>
    <dsp:sp modelId="{BA1F5BA6-BE8B-4A86-9EE1-626276801037}">
      <dsp:nvSpPr>
        <dsp:cNvPr id="0" name=""/>
        <dsp:cNvSpPr/>
      </dsp:nvSpPr>
      <dsp:spPr>
        <a:xfrm>
          <a:off x="8383608" y="533532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97FF0-07D5-4D9A-82D6-E711C760F7A6}">
      <dsp:nvSpPr>
        <dsp:cNvPr id="0" name=""/>
        <dsp:cNvSpPr/>
      </dsp:nvSpPr>
      <dsp:spPr>
        <a:xfrm>
          <a:off x="5299994" y="3032747"/>
          <a:ext cx="2423188" cy="1816012"/>
        </a:xfrm>
        <a:prstGeom prst="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3AA1F-B5F6-4DC7-8CA6-A1CD018A7FAB}">
      <dsp:nvSpPr>
        <dsp:cNvPr id="0" name=""/>
        <dsp:cNvSpPr/>
      </dsp:nvSpPr>
      <dsp:spPr>
        <a:xfrm>
          <a:off x="5278142" y="4976598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盲孔渲染图</a:t>
          </a:r>
        </a:p>
      </dsp:txBody>
      <dsp:txXfrm>
        <a:off x="5278142" y="4976598"/>
        <a:ext cx="2860034" cy="261892"/>
      </dsp:txXfrm>
    </dsp:sp>
    <dsp:sp modelId="{C4805395-92E7-4DC6-BCC2-C69ADCBB5581}">
      <dsp:nvSpPr>
        <dsp:cNvPr id="0" name=""/>
        <dsp:cNvSpPr/>
      </dsp:nvSpPr>
      <dsp:spPr>
        <a:xfrm>
          <a:off x="8383608" y="3153233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6355" y="295787"/>
            <a:ext cx="1985962" cy="2090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" name="图形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6239" y="255631"/>
            <a:ext cx="1783658" cy="187754"/>
          </a:xfrm>
          <a:prstGeom prst="rect">
            <a:avLst/>
          </a:prstGeom>
        </p:spPr>
      </p:pic>
      <p:pic>
        <p:nvPicPr>
          <p:cNvPr id="34" name="图片 33" descr="QR 代码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3" y="5607843"/>
            <a:ext cx="945357" cy="945357"/>
          </a:xfrm>
          <a:prstGeom prst="rect">
            <a:avLst/>
          </a:prstGeom>
        </p:spPr>
      </p:pic>
      <p:grpSp>
        <p:nvGrpSpPr>
          <p:cNvPr id="35" name="组合 34"/>
          <p:cNvGrpSpPr/>
          <p:nvPr userDrawn="1"/>
        </p:nvGrpSpPr>
        <p:grpSpPr>
          <a:xfrm>
            <a:off x="1816167" y="5899703"/>
            <a:ext cx="734415" cy="361636"/>
            <a:chOff x="1816167" y="5899703"/>
            <a:chExt cx="734415" cy="361636"/>
          </a:xfrm>
        </p:grpSpPr>
        <p:cxnSp>
          <p:nvCxnSpPr>
            <p:cNvPr id="36" name="直接连接符 35"/>
            <p:cNvCxnSpPr/>
            <p:nvPr userDrawn="1"/>
          </p:nvCxnSpPr>
          <p:spPr>
            <a:xfrm>
              <a:off x="1816167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 userDrawn="1"/>
          </p:nvGrpSpPr>
          <p:grpSpPr>
            <a:xfrm>
              <a:off x="1917395" y="5899703"/>
              <a:ext cx="633187" cy="361636"/>
              <a:chOff x="1917395" y="5880466"/>
              <a:chExt cx="633187" cy="361636"/>
            </a:xfrm>
          </p:grpSpPr>
          <p:sp>
            <p:nvSpPr>
              <p:cNvPr id="38" name="文本框 37"/>
              <p:cNvSpPr txBox="1"/>
              <p:nvPr userDrawn="1"/>
            </p:nvSpPr>
            <p:spPr>
              <a:xfrm>
                <a:off x="1917395" y="6103603"/>
                <a:ext cx="63318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Hong Kong</a:t>
                </a:r>
              </a:p>
            </p:txBody>
          </p:sp>
          <p:sp>
            <p:nvSpPr>
              <p:cNvPr id="39" name="文本框 38"/>
              <p:cNvSpPr txBox="1"/>
              <p:nvPr userDrawn="1"/>
            </p:nvSpPr>
            <p:spPr>
              <a:xfrm>
                <a:off x="1917395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香港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0" name="组合 39"/>
          <p:cNvGrpSpPr/>
          <p:nvPr userDrawn="1"/>
        </p:nvGrpSpPr>
        <p:grpSpPr>
          <a:xfrm>
            <a:off x="2842615" y="5899703"/>
            <a:ext cx="638234" cy="361636"/>
            <a:chOff x="3054822" y="5899703"/>
            <a:chExt cx="638234" cy="361636"/>
          </a:xfrm>
        </p:grpSpPr>
        <p:cxnSp>
          <p:nvCxnSpPr>
            <p:cNvPr id="41" name="直接连接符 40"/>
            <p:cNvCxnSpPr/>
            <p:nvPr userDrawn="1"/>
          </p:nvCxnSpPr>
          <p:spPr>
            <a:xfrm>
              <a:off x="30548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 userDrawn="1"/>
          </p:nvGrpSpPr>
          <p:grpSpPr>
            <a:xfrm>
              <a:off x="3156050" y="5899703"/>
              <a:ext cx="537006" cy="361636"/>
              <a:chOff x="3185064" y="5880466"/>
              <a:chExt cx="537006" cy="361636"/>
            </a:xfrm>
          </p:grpSpPr>
          <p:sp>
            <p:nvSpPr>
              <p:cNvPr id="43" name="文本框 42"/>
              <p:cNvSpPr txBox="1"/>
              <p:nvPr userDrawn="1"/>
            </p:nvSpPr>
            <p:spPr>
              <a:xfrm>
                <a:off x="3185064" y="6103603"/>
                <a:ext cx="53700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Shenzhen</a:t>
                </a:r>
              </a:p>
            </p:txBody>
          </p:sp>
          <p:sp>
            <p:nvSpPr>
              <p:cNvPr id="44" name="文本框 43"/>
              <p:cNvSpPr txBox="1"/>
              <p:nvPr userDrawn="1"/>
            </p:nvSpPr>
            <p:spPr>
              <a:xfrm>
                <a:off x="3185064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深圳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 userDrawn="1"/>
        </p:nvGrpSpPr>
        <p:grpSpPr>
          <a:xfrm>
            <a:off x="3869063" y="5899703"/>
            <a:ext cx="612586" cy="361636"/>
            <a:chOff x="4197296" y="5899703"/>
            <a:chExt cx="612586" cy="361636"/>
          </a:xfrm>
        </p:grpSpPr>
        <p:cxnSp>
          <p:nvCxnSpPr>
            <p:cNvPr id="46" name="直接连接符 45"/>
            <p:cNvCxnSpPr/>
            <p:nvPr userDrawn="1"/>
          </p:nvCxnSpPr>
          <p:spPr>
            <a:xfrm>
              <a:off x="419729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 userDrawn="1"/>
          </p:nvGrpSpPr>
          <p:grpSpPr>
            <a:xfrm>
              <a:off x="4298524" y="5899703"/>
              <a:ext cx="511358" cy="361636"/>
              <a:chOff x="4322307" y="5880466"/>
              <a:chExt cx="511358" cy="361636"/>
            </a:xfrm>
          </p:grpSpPr>
          <p:sp>
            <p:nvSpPr>
              <p:cNvPr id="48" name="文本框 47"/>
              <p:cNvSpPr txBox="1"/>
              <p:nvPr userDrawn="1"/>
            </p:nvSpPr>
            <p:spPr>
              <a:xfrm>
                <a:off x="4322307" y="6103603"/>
                <a:ext cx="511358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Shanghai</a:t>
                </a:r>
              </a:p>
            </p:txBody>
          </p:sp>
          <p:sp>
            <p:nvSpPr>
              <p:cNvPr id="49" name="文本框 48"/>
              <p:cNvSpPr txBox="1"/>
              <p:nvPr userDrawn="1"/>
            </p:nvSpPr>
            <p:spPr>
              <a:xfrm>
                <a:off x="4322307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上海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0" name="组合 49"/>
          <p:cNvGrpSpPr/>
          <p:nvPr userDrawn="1"/>
        </p:nvGrpSpPr>
        <p:grpSpPr>
          <a:xfrm>
            <a:off x="4895511" y="5899703"/>
            <a:ext cx="509994" cy="361636"/>
            <a:chOff x="5314122" y="5899703"/>
            <a:chExt cx="509994" cy="361636"/>
          </a:xfrm>
        </p:grpSpPr>
        <p:cxnSp>
          <p:nvCxnSpPr>
            <p:cNvPr id="51" name="直接连接符 50"/>
            <p:cNvCxnSpPr/>
            <p:nvPr userDrawn="1"/>
          </p:nvCxnSpPr>
          <p:spPr>
            <a:xfrm>
              <a:off x="53141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/>
            <p:cNvGrpSpPr/>
            <p:nvPr userDrawn="1"/>
          </p:nvGrpSpPr>
          <p:grpSpPr>
            <a:xfrm>
              <a:off x="5415350" y="5899703"/>
              <a:ext cx="408766" cy="361636"/>
              <a:chOff x="5493246" y="5880466"/>
              <a:chExt cx="408766" cy="361636"/>
            </a:xfrm>
          </p:grpSpPr>
          <p:sp>
            <p:nvSpPr>
              <p:cNvPr id="53" name="文本框 52"/>
              <p:cNvSpPr txBox="1"/>
              <p:nvPr userDrawn="1"/>
            </p:nvSpPr>
            <p:spPr>
              <a:xfrm>
                <a:off x="5493246" y="6103603"/>
                <a:ext cx="40876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Suzhou</a:t>
                </a:r>
              </a:p>
            </p:txBody>
          </p:sp>
          <p:sp>
            <p:nvSpPr>
              <p:cNvPr id="54" name="文本框 53"/>
              <p:cNvSpPr txBox="1"/>
              <p:nvPr userDrawn="1"/>
            </p:nvSpPr>
            <p:spPr>
              <a:xfrm>
                <a:off x="5493246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苏州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5" name="组合 54"/>
          <p:cNvGrpSpPr/>
          <p:nvPr userDrawn="1"/>
        </p:nvGrpSpPr>
        <p:grpSpPr>
          <a:xfrm>
            <a:off x="5921959" y="5899703"/>
            <a:ext cx="474728" cy="361636"/>
            <a:chOff x="6328356" y="5899703"/>
            <a:chExt cx="474728" cy="361636"/>
          </a:xfrm>
        </p:grpSpPr>
        <p:cxnSp>
          <p:nvCxnSpPr>
            <p:cNvPr id="56" name="直接连接符 55"/>
            <p:cNvCxnSpPr/>
            <p:nvPr userDrawn="1"/>
          </p:nvCxnSpPr>
          <p:spPr>
            <a:xfrm>
              <a:off x="632835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 userDrawn="1"/>
          </p:nvGrpSpPr>
          <p:grpSpPr>
            <a:xfrm>
              <a:off x="6429584" y="5899703"/>
              <a:ext cx="373500" cy="361636"/>
              <a:chOff x="6488508" y="5880466"/>
              <a:chExt cx="373500" cy="361636"/>
            </a:xfrm>
          </p:grpSpPr>
          <p:sp>
            <p:nvSpPr>
              <p:cNvPr id="58" name="文本框 57"/>
              <p:cNvSpPr txBox="1"/>
              <p:nvPr userDrawn="1"/>
            </p:nvSpPr>
            <p:spPr>
              <a:xfrm>
                <a:off x="6488508" y="6103603"/>
                <a:ext cx="373500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Beijing</a:t>
                </a:r>
              </a:p>
            </p:txBody>
          </p:sp>
          <p:sp>
            <p:nvSpPr>
              <p:cNvPr id="59" name="文本框 58"/>
              <p:cNvSpPr txBox="1"/>
              <p:nvPr userDrawn="1"/>
            </p:nvSpPr>
            <p:spPr>
              <a:xfrm>
                <a:off x="648850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北京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0" name="组合 59"/>
          <p:cNvGrpSpPr/>
          <p:nvPr userDrawn="1"/>
        </p:nvGrpSpPr>
        <p:grpSpPr>
          <a:xfrm>
            <a:off x="6948407" y="5899703"/>
            <a:ext cx="670295" cy="361636"/>
            <a:chOff x="7307324" y="5899703"/>
            <a:chExt cx="670295" cy="361636"/>
          </a:xfrm>
        </p:grpSpPr>
        <p:cxnSp>
          <p:nvCxnSpPr>
            <p:cNvPr id="61" name="直接连接符 60"/>
            <p:cNvCxnSpPr/>
            <p:nvPr userDrawn="1"/>
          </p:nvCxnSpPr>
          <p:spPr>
            <a:xfrm>
              <a:off x="7307324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/>
            <p:cNvGrpSpPr/>
            <p:nvPr userDrawn="1"/>
          </p:nvGrpSpPr>
          <p:grpSpPr>
            <a:xfrm>
              <a:off x="7408552" y="5899703"/>
              <a:ext cx="569067" cy="361636"/>
              <a:chOff x="7465789" y="5880466"/>
              <a:chExt cx="569067" cy="361636"/>
            </a:xfrm>
          </p:grpSpPr>
          <p:sp>
            <p:nvSpPr>
              <p:cNvPr id="63" name="文本框 62"/>
              <p:cNvSpPr txBox="1"/>
              <p:nvPr userDrawn="1"/>
            </p:nvSpPr>
            <p:spPr>
              <a:xfrm>
                <a:off x="7465789" y="6103603"/>
                <a:ext cx="56906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Hangzhou</a:t>
                </a:r>
              </a:p>
            </p:txBody>
          </p:sp>
          <p:sp>
            <p:nvSpPr>
              <p:cNvPr id="64" name="文本框 63"/>
              <p:cNvSpPr txBox="1"/>
              <p:nvPr userDrawn="1"/>
            </p:nvSpPr>
            <p:spPr>
              <a:xfrm>
                <a:off x="746578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杭州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 userDrawn="1"/>
        </p:nvGrpSpPr>
        <p:grpSpPr>
          <a:xfrm>
            <a:off x="7974855" y="5899703"/>
            <a:ext cx="715179" cy="361636"/>
            <a:chOff x="8481859" y="5899703"/>
            <a:chExt cx="715179" cy="361636"/>
          </a:xfrm>
        </p:grpSpPr>
        <p:cxnSp>
          <p:nvCxnSpPr>
            <p:cNvPr id="66" name="直接连接符 65"/>
            <p:cNvCxnSpPr/>
            <p:nvPr userDrawn="1"/>
          </p:nvCxnSpPr>
          <p:spPr>
            <a:xfrm>
              <a:off x="8481859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/>
            <p:cNvGrpSpPr/>
            <p:nvPr userDrawn="1"/>
          </p:nvGrpSpPr>
          <p:grpSpPr>
            <a:xfrm>
              <a:off x="8583087" y="5899703"/>
              <a:ext cx="613951" cy="361636"/>
              <a:chOff x="8636728" y="5880466"/>
              <a:chExt cx="613951" cy="361636"/>
            </a:xfrm>
          </p:grpSpPr>
          <p:sp>
            <p:nvSpPr>
              <p:cNvPr id="68" name="文本框 67"/>
              <p:cNvSpPr txBox="1"/>
              <p:nvPr userDrawn="1"/>
            </p:nvSpPr>
            <p:spPr>
              <a:xfrm>
                <a:off x="8636728" y="6103603"/>
                <a:ext cx="61395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Chongqing</a:t>
                </a:r>
              </a:p>
            </p:txBody>
          </p:sp>
          <p:sp>
            <p:nvSpPr>
              <p:cNvPr id="69" name="文本框 68"/>
              <p:cNvSpPr txBox="1"/>
              <p:nvPr userDrawn="1"/>
            </p:nvSpPr>
            <p:spPr>
              <a:xfrm>
                <a:off x="863672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重庆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0" name="组合 69"/>
          <p:cNvGrpSpPr/>
          <p:nvPr userDrawn="1"/>
        </p:nvGrpSpPr>
        <p:grpSpPr>
          <a:xfrm>
            <a:off x="9001303" y="5899703"/>
            <a:ext cx="412459" cy="361636"/>
            <a:chOff x="9701278" y="5899703"/>
            <a:chExt cx="412459" cy="361636"/>
          </a:xfrm>
        </p:grpSpPr>
        <p:cxnSp>
          <p:nvCxnSpPr>
            <p:cNvPr id="71" name="直接连接符 70"/>
            <p:cNvCxnSpPr/>
            <p:nvPr userDrawn="1"/>
          </p:nvCxnSpPr>
          <p:spPr>
            <a:xfrm>
              <a:off x="9701278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 userDrawn="1"/>
          </p:nvGrpSpPr>
          <p:grpSpPr>
            <a:xfrm>
              <a:off x="9777106" y="5899703"/>
              <a:ext cx="336631" cy="361636"/>
              <a:chOff x="9839179" y="5880466"/>
              <a:chExt cx="336631" cy="361636"/>
            </a:xfrm>
          </p:grpSpPr>
          <p:sp>
            <p:nvSpPr>
              <p:cNvPr id="73" name="文本框 72"/>
              <p:cNvSpPr txBox="1"/>
              <p:nvPr userDrawn="1"/>
            </p:nvSpPr>
            <p:spPr>
              <a:xfrm>
                <a:off x="9839179" y="6103603"/>
                <a:ext cx="33663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Tokyo</a:t>
                </a:r>
              </a:p>
            </p:txBody>
          </p:sp>
          <p:sp>
            <p:nvSpPr>
              <p:cNvPr id="74" name="文本框 73"/>
              <p:cNvSpPr txBox="1"/>
              <p:nvPr userDrawn="1"/>
            </p:nvSpPr>
            <p:spPr>
              <a:xfrm>
                <a:off x="983917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东京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5" name="组合 74"/>
          <p:cNvGrpSpPr/>
          <p:nvPr userDrawn="1"/>
        </p:nvGrpSpPr>
        <p:grpSpPr>
          <a:xfrm>
            <a:off x="10027749" y="5899703"/>
            <a:ext cx="638483" cy="361636"/>
            <a:chOff x="10617975" y="5899703"/>
            <a:chExt cx="638483" cy="361636"/>
          </a:xfrm>
        </p:grpSpPr>
        <p:cxnSp>
          <p:nvCxnSpPr>
            <p:cNvPr id="76" name="直接连接符 75"/>
            <p:cNvCxnSpPr/>
            <p:nvPr userDrawn="1"/>
          </p:nvCxnSpPr>
          <p:spPr>
            <a:xfrm>
              <a:off x="10617975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 userDrawn="1"/>
          </p:nvGrpSpPr>
          <p:grpSpPr>
            <a:xfrm>
              <a:off x="10693803" y="5899703"/>
              <a:ext cx="562655" cy="361636"/>
              <a:chOff x="10693803" y="5880466"/>
              <a:chExt cx="562655" cy="361636"/>
            </a:xfrm>
          </p:grpSpPr>
          <p:sp>
            <p:nvSpPr>
              <p:cNvPr id="78" name="文本框 77"/>
              <p:cNvSpPr txBox="1"/>
              <p:nvPr userDrawn="1"/>
            </p:nvSpPr>
            <p:spPr>
              <a:xfrm>
                <a:off x="10693803" y="6103603"/>
                <a:ext cx="562655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Singapore</a:t>
                </a:r>
              </a:p>
            </p:txBody>
          </p:sp>
          <p:sp>
            <p:nvSpPr>
              <p:cNvPr id="79" name="文本框 78"/>
              <p:cNvSpPr txBox="1"/>
              <p:nvPr userDrawn="1"/>
            </p:nvSpPr>
            <p:spPr>
              <a:xfrm>
                <a:off x="10693803" y="5880466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新加坡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586" y="296424"/>
            <a:ext cx="1532161" cy="2077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39" name="图形 3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1611" y="256301"/>
            <a:ext cx="1468286" cy="199114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79143" y="5607843"/>
            <a:ext cx="10677315" cy="945357"/>
            <a:chOff x="579143" y="5607843"/>
            <a:chExt cx="10677315" cy="945357"/>
          </a:xfrm>
        </p:grpSpPr>
        <p:pic>
          <p:nvPicPr>
            <p:cNvPr id="34" name="图片 33" descr="QR 代码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43" y="5607843"/>
              <a:ext cx="945357" cy="945357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 userDrawn="1"/>
          </p:nvSpPr>
          <p:spPr>
            <a:xfrm>
              <a:off x="1917395" y="6011272"/>
              <a:ext cx="63318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Hong Kong</a:t>
              </a:r>
            </a:p>
          </p:txBody>
        </p:sp>
        <p:cxnSp>
          <p:nvCxnSpPr>
            <p:cNvPr id="36" name="直接连接符 35"/>
            <p:cNvCxnSpPr/>
            <p:nvPr userDrawn="1"/>
          </p:nvCxnSpPr>
          <p:spPr>
            <a:xfrm>
              <a:off x="1816167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 userDrawn="1"/>
          </p:nvSpPr>
          <p:spPr>
            <a:xfrm>
              <a:off x="3156050" y="6011272"/>
              <a:ext cx="53700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Shenzhen</a:t>
              </a:r>
            </a:p>
          </p:txBody>
        </p:sp>
        <p:cxnSp>
          <p:nvCxnSpPr>
            <p:cNvPr id="38" name="直接连接符 37"/>
            <p:cNvCxnSpPr/>
            <p:nvPr userDrawn="1"/>
          </p:nvCxnSpPr>
          <p:spPr>
            <a:xfrm>
              <a:off x="30548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 userDrawn="1"/>
          </p:nvSpPr>
          <p:spPr>
            <a:xfrm>
              <a:off x="4298524" y="6011272"/>
              <a:ext cx="511358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Shanghai</a:t>
              </a:r>
            </a:p>
          </p:txBody>
        </p:sp>
        <p:cxnSp>
          <p:nvCxnSpPr>
            <p:cNvPr id="69" name="直接连接符 68"/>
            <p:cNvCxnSpPr/>
            <p:nvPr userDrawn="1"/>
          </p:nvCxnSpPr>
          <p:spPr>
            <a:xfrm>
              <a:off x="419729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 userDrawn="1"/>
          </p:nvSpPr>
          <p:spPr>
            <a:xfrm>
              <a:off x="5415350" y="6011272"/>
              <a:ext cx="40876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Suzhou</a:t>
              </a:r>
            </a:p>
          </p:txBody>
        </p:sp>
        <p:cxnSp>
          <p:nvCxnSpPr>
            <p:cNvPr id="71" name="直接连接符 70"/>
            <p:cNvCxnSpPr/>
            <p:nvPr userDrawn="1"/>
          </p:nvCxnSpPr>
          <p:spPr>
            <a:xfrm>
              <a:off x="53141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 userDrawn="1"/>
          </p:nvSpPr>
          <p:spPr>
            <a:xfrm>
              <a:off x="6429584" y="6011272"/>
              <a:ext cx="373500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Beijing</a:t>
              </a:r>
            </a:p>
          </p:txBody>
        </p:sp>
        <p:cxnSp>
          <p:nvCxnSpPr>
            <p:cNvPr id="73" name="直接连接符 72"/>
            <p:cNvCxnSpPr/>
            <p:nvPr userDrawn="1"/>
          </p:nvCxnSpPr>
          <p:spPr>
            <a:xfrm>
              <a:off x="632835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 userDrawn="1"/>
          </p:nvSpPr>
          <p:spPr>
            <a:xfrm>
              <a:off x="7408552" y="6011272"/>
              <a:ext cx="56906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Hangzhou</a:t>
              </a:r>
            </a:p>
          </p:txBody>
        </p:sp>
        <p:cxnSp>
          <p:nvCxnSpPr>
            <p:cNvPr id="75" name="直接连接符 74"/>
            <p:cNvCxnSpPr/>
            <p:nvPr userDrawn="1"/>
          </p:nvCxnSpPr>
          <p:spPr>
            <a:xfrm>
              <a:off x="7307324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 userDrawn="1"/>
          </p:nvSpPr>
          <p:spPr>
            <a:xfrm>
              <a:off x="8583087" y="6011272"/>
              <a:ext cx="61395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Chongqing</a:t>
              </a:r>
            </a:p>
          </p:txBody>
        </p:sp>
        <p:cxnSp>
          <p:nvCxnSpPr>
            <p:cNvPr id="77" name="直接连接符 76"/>
            <p:cNvCxnSpPr/>
            <p:nvPr userDrawn="1"/>
          </p:nvCxnSpPr>
          <p:spPr>
            <a:xfrm>
              <a:off x="8481859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 userDrawn="1"/>
          </p:nvSpPr>
          <p:spPr>
            <a:xfrm>
              <a:off x="9777106" y="6011272"/>
              <a:ext cx="33663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Tokyo</a:t>
              </a:r>
            </a:p>
          </p:txBody>
        </p:sp>
        <p:cxnSp>
          <p:nvCxnSpPr>
            <p:cNvPr id="79" name="直接连接符 78"/>
            <p:cNvCxnSpPr/>
            <p:nvPr userDrawn="1"/>
          </p:nvCxnSpPr>
          <p:spPr>
            <a:xfrm>
              <a:off x="9701278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 userDrawn="1"/>
          </p:nvSpPr>
          <p:spPr>
            <a:xfrm>
              <a:off x="10693803" y="6011272"/>
              <a:ext cx="562655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Singapore</a:t>
              </a:r>
            </a:p>
          </p:txBody>
        </p:sp>
        <p:cxnSp>
          <p:nvCxnSpPr>
            <p:cNvPr id="81" name="直接连接符 80"/>
            <p:cNvCxnSpPr/>
            <p:nvPr userDrawn="1"/>
          </p:nvCxnSpPr>
          <p:spPr>
            <a:xfrm>
              <a:off x="10617975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806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9" y="339724"/>
            <a:ext cx="1799191" cy="186123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140" y="312521"/>
            <a:ext cx="1518643" cy="207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849" y="1253765"/>
            <a:ext cx="11572875" cy="49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D95F68E-79D5-4913-8F3B-5713DA9BBA72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2" y="2532804"/>
            <a:ext cx="11165839" cy="1828193"/>
          </a:xfrm>
        </p:spPr>
        <p:txBody>
          <a:bodyPr/>
          <a:lstStyle/>
          <a:p>
            <a:r>
              <a:rPr lang="en-US" altLang="zh-CN"/>
              <a:t>BOYD-</a:t>
            </a:r>
            <a:r>
              <a:rPr lang="zh-CN" altLang="en-US"/>
              <a:t>散热</a:t>
            </a:r>
            <a:r>
              <a:rPr lang="zh-CN" altLang="en-US" dirty="0"/>
              <a:t>板外观检测解决方案</a:t>
            </a:r>
            <a:br>
              <a:rPr kumimoji="0" lang="en-US" altLang="zh-CN" sz="720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zh-CN" altLang="en-US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altLang="en-US" spc="1200" dirty="0"/>
              <a:t>专注先进智能制造与数智创新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45" y="1652905"/>
            <a:ext cx="3328035" cy="47999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功能介绍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03" y="1324523"/>
            <a:ext cx="3712210" cy="5050790"/>
          </a:xfrm>
          <a:prstGeom prst="rect">
            <a:avLst/>
          </a:prstGeom>
        </p:spPr>
      </p:pic>
      <p:sp>
        <p:nvSpPr>
          <p:cNvPr id="19" name="标注: 线形 18"/>
          <p:cNvSpPr/>
          <p:nvPr/>
        </p:nvSpPr>
        <p:spPr>
          <a:xfrm>
            <a:off x="444618" y="2004969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39899"/>
              <a:gd name="adj4" fmla="val 30468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Z2</a:t>
            </a:r>
            <a:r>
              <a:rPr lang="zh-CN" altLang="en-US" sz="1200" dirty="0"/>
              <a:t>通规、止规轴</a:t>
            </a:r>
          </a:p>
        </p:txBody>
      </p:sp>
      <p:sp>
        <p:nvSpPr>
          <p:cNvPr id="20" name="标注: 线形 19"/>
          <p:cNvSpPr/>
          <p:nvPr/>
        </p:nvSpPr>
        <p:spPr>
          <a:xfrm>
            <a:off x="444618" y="2669097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15274"/>
              <a:gd name="adj4" fmla="val 29772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伺服通规检测</a:t>
            </a:r>
          </a:p>
        </p:txBody>
      </p:sp>
      <p:sp>
        <p:nvSpPr>
          <p:cNvPr id="21" name="标注: 线形 20"/>
          <p:cNvSpPr/>
          <p:nvPr/>
        </p:nvSpPr>
        <p:spPr>
          <a:xfrm>
            <a:off x="444618" y="3333225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43654"/>
              <a:gd name="adj4" fmla="val 31005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伺服止规检测</a:t>
            </a:r>
          </a:p>
        </p:txBody>
      </p:sp>
      <p:sp>
        <p:nvSpPr>
          <p:cNvPr id="29" name="标注: 线形 28"/>
          <p:cNvSpPr/>
          <p:nvPr/>
        </p:nvSpPr>
        <p:spPr>
          <a:xfrm>
            <a:off x="444618" y="399735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-87854"/>
              <a:gd name="adj4" fmla="val 31973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激光笔</a:t>
            </a:r>
            <a:r>
              <a:rPr lang="en-US" altLang="zh-CN" sz="1200" dirty="0"/>
              <a:t>(</a:t>
            </a:r>
            <a:r>
              <a:rPr lang="zh-CN" altLang="en-US" sz="1200" dirty="0"/>
              <a:t>红光预览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sp>
        <p:nvSpPr>
          <p:cNvPr id="31" name="标注: 线形 30"/>
          <p:cNvSpPr/>
          <p:nvPr/>
        </p:nvSpPr>
        <p:spPr>
          <a:xfrm>
            <a:off x="10416067" y="1652631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215406"/>
              <a:gd name="adj4" fmla="val -899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Z1</a:t>
            </a:r>
            <a:r>
              <a:rPr lang="zh-CN" altLang="en-US" sz="1200" dirty="0"/>
              <a:t>视觉轴</a:t>
            </a:r>
          </a:p>
        </p:txBody>
      </p:sp>
      <p:sp>
        <p:nvSpPr>
          <p:cNvPr id="32" name="标注: 线形 31"/>
          <p:cNvSpPr/>
          <p:nvPr/>
        </p:nvSpPr>
        <p:spPr>
          <a:xfrm>
            <a:off x="10416066" y="2316759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85767"/>
              <a:gd name="adj4" fmla="val -8688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视觉检测</a:t>
            </a:r>
          </a:p>
        </p:txBody>
      </p:sp>
      <p:sp>
        <p:nvSpPr>
          <p:cNvPr id="33" name="标注: 线形 32"/>
          <p:cNvSpPr/>
          <p:nvPr/>
        </p:nvSpPr>
        <p:spPr>
          <a:xfrm>
            <a:off x="10416065" y="3415227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301266"/>
              <a:gd name="adj4" fmla="val -1638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测试产品放置位</a:t>
            </a:r>
          </a:p>
        </p:txBody>
      </p:sp>
      <p:sp>
        <p:nvSpPr>
          <p:cNvPr id="35" name="标注: 线形 34"/>
          <p:cNvSpPr/>
          <p:nvPr/>
        </p:nvSpPr>
        <p:spPr>
          <a:xfrm>
            <a:off x="444618" y="4661480"/>
            <a:ext cx="1489046" cy="682307"/>
          </a:xfrm>
          <a:prstGeom prst="borderCallout1">
            <a:avLst>
              <a:gd name="adj1" fmla="val 47143"/>
              <a:gd name="adj2" fmla="val 102626"/>
              <a:gd name="adj3" fmla="val -21316"/>
              <a:gd name="adj4" fmla="val 23534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通规、止规规格视觉检测</a:t>
            </a:r>
            <a:r>
              <a:rPr lang="en-US" altLang="zh-CN" sz="1200" dirty="0"/>
              <a:t>(</a:t>
            </a:r>
            <a:r>
              <a:rPr lang="zh-CN" altLang="en-US" sz="1200" dirty="0"/>
              <a:t>更换通止规视觉复判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sp>
        <p:nvSpPr>
          <p:cNvPr id="4" name="标注: 线形 31"/>
          <p:cNvSpPr/>
          <p:nvPr/>
        </p:nvSpPr>
        <p:spPr>
          <a:xfrm>
            <a:off x="10416701" y="2866034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85767"/>
              <a:gd name="adj4" fmla="val -8688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同轴光源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20" y="1315720"/>
            <a:ext cx="7089775" cy="4980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产品治具安装说明</a:t>
            </a:r>
          </a:p>
        </p:txBody>
      </p:sp>
      <p:sp>
        <p:nvSpPr>
          <p:cNvPr id="12" name="标注: 线形 11"/>
          <p:cNvSpPr/>
          <p:nvPr/>
        </p:nvSpPr>
        <p:spPr>
          <a:xfrm>
            <a:off x="441295" y="3291916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07141"/>
              <a:gd name="adj4" fmla="val 2738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上下料工位</a:t>
            </a:r>
          </a:p>
        </p:txBody>
      </p:sp>
      <p:sp>
        <p:nvSpPr>
          <p:cNvPr id="13" name="标注: 线形 12"/>
          <p:cNvSpPr/>
          <p:nvPr/>
        </p:nvSpPr>
        <p:spPr>
          <a:xfrm>
            <a:off x="10421050" y="3291916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19762"/>
              <a:gd name="adj4" fmla="val -414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产品定位直角</a:t>
            </a:r>
          </a:p>
        </p:txBody>
      </p:sp>
      <p:sp>
        <p:nvSpPr>
          <p:cNvPr id="14" name="标注: 线形 13"/>
          <p:cNvSpPr/>
          <p:nvPr/>
        </p:nvSpPr>
        <p:spPr>
          <a:xfrm>
            <a:off x="10421050" y="3914099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00589"/>
              <a:gd name="adj4" fmla="val -2795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产品定位气缸</a:t>
            </a:r>
          </a:p>
        </p:txBody>
      </p:sp>
      <p:sp>
        <p:nvSpPr>
          <p:cNvPr id="15" name="标注: 线形 14"/>
          <p:cNvSpPr/>
          <p:nvPr/>
        </p:nvSpPr>
        <p:spPr>
          <a:xfrm>
            <a:off x="441295" y="3913982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58643"/>
              <a:gd name="adj4" fmla="val 2750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非通用性治具安装板</a:t>
            </a:r>
          </a:p>
        </p:txBody>
      </p:sp>
      <p:sp>
        <p:nvSpPr>
          <p:cNvPr id="16" name="标注: 线形 15"/>
          <p:cNvSpPr/>
          <p:nvPr/>
        </p:nvSpPr>
        <p:spPr>
          <a:xfrm>
            <a:off x="441295" y="4536165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83305"/>
              <a:gd name="adj4" fmla="val 289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非通用性治具</a:t>
            </a:r>
          </a:p>
        </p:txBody>
      </p:sp>
      <p:sp>
        <p:nvSpPr>
          <p:cNvPr id="17" name="标注: 线形 16"/>
          <p:cNvSpPr/>
          <p:nvPr/>
        </p:nvSpPr>
        <p:spPr>
          <a:xfrm>
            <a:off x="10421050" y="4536282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57496"/>
              <a:gd name="adj4" fmla="val -3410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产品定位气缸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05" y="1028700"/>
            <a:ext cx="5734050" cy="5829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通止规部分说明</a:t>
            </a:r>
          </a:p>
        </p:txBody>
      </p:sp>
      <p:sp>
        <p:nvSpPr>
          <p:cNvPr id="9" name="标注: 线形 8"/>
          <p:cNvSpPr/>
          <p:nvPr/>
        </p:nvSpPr>
        <p:spPr>
          <a:xfrm>
            <a:off x="618427" y="3481431"/>
            <a:ext cx="1604655" cy="662729"/>
          </a:xfrm>
          <a:prstGeom prst="borderCallout1">
            <a:avLst>
              <a:gd name="adj1" fmla="val 47143"/>
              <a:gd name="adj2" fmla="val 102626"/>
              <a:gd name="adj3" fmla="val 99498"/>
              <a:gd name="adj4" fmla="val 2264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通止规库</a:t>
            </a:r>
            <a:r>
              <a:rPr lang="en-US" altLang="zh-CN" sz="1200" dirty="0"/>
              <a:t>:</a:t>
            </a:r>
            <a:r>
              <a:rPr lang="zh-CN" altLang="en-US" sz="1200" dirty="0"/>
              <a:t>通过伺服电机传动旋转，进行指定规格的通止规更换</a:t>
            </a:r>
          </a:p>
        </p:txBody>
      </p:sp>
      <p:sp>
        <p:nvSpPr>
          <p:cNvPr id="10" name="标注: 线形 9"/>
          <p:cNvSpPr/>
          <p:nvPr/>
        </p:nvSpPr>
        <p:spPr>
          <a:xfrm>
            <a:off x="10018969" y="2387457"/>
            <a:ext cx="1541060" cy="826260"/>
          </a:xfrm>
          <a:prstGeom prst="borderCallout1">
            <a:avLst>
              <a:gd name="adj1" fmla="val 52822"/>
              <a:gd name="adj2" fmla="val -109"/>
              <a:gd name="adj3" fmla="val 50411"/>
              <a:gd name="adj4" fmla="val -1416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通规、止规</a:t>
            </a:r>
            <a:r>
              <a:rPr lang="en-US" altLang="zh-CN" sz="1200" dirty="0"/>
              <a:t>:</a:t>
            </a:r>
            <a:r>
              <a:rPr lang="zh-CN" altLang="en-US" sz="1200" dirty="0"/>
              <a:t>通过伺服扭矩大小对牙孔进行良品与不良品的识别</a:t>
            </a:r>
          </a:p>
        </p:txBody>
      </p:sp>
      <p:sp>
        <p:nvSpPr>
          <p:cNvPr id="12" name="标注: 线形 11"/>
          <p:cNvSpPr/>
          <p:nvPr/>
        </p:nvSpPr>
        <p:spPr>
          <a:xfrm>
            <a:off x="10018968" y="3490333"/>
            <a:ext cx="1541060" cy="418935"/>
          </a:xfrm>
          <a:prstGeom prst="borderCallout1">
            <a:avLst>
              <a:gd name="adj1" fmla="val 52822"/>
              <a:gd name="adj2" fmla="val -109"/>
              <a:gd name="adj3" fmla="val -45922"/>
              <a:gd name="adj4" fmla="val -131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激光笔</a:t>
            </a:r>
            <a:r>
              <a:rPr lang="en-US" altLang="zh-CN" sz="1200" dirty="0"/>
              <a:t>:</a:t>
            </a:r>
            <a:r>
              <a:rPr lang="zh-CN" altLang="en-US" sz="1200" dirty="0"/>
              <a:t>对不良位置进行红光预览</a:t>
            </a:r>
          </a:p>
        </p:txBody>
      </p:sp>
      <p:sp>
        <p:nvSpPr>
          <p:cNvPr id="13" name="标注: 线形 12"/>
          <p:cNvSpPr/>
          <p:nvPr/>
        </p:nvSpPr>
        <p:spPr>
          <a:xfrm>
            <a:off x="10018966" y="5251036"/>
            <a:ext cx="1650119" cy="747092"/>
          </a:xfrm>
          <a:prstGeom prst="borderCallout1">
            <a:avLst>
              <a:gd name="adj1" fmla="val 52822"/>
              <a:gd name="adj2" fmla="val -109"/>
              <a:gd name="adj3" fmla="val -11857"/>
              <a:gd name="adj4" fmla="val -2626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通规、止规规格检测</a:t>
            </a:r>
            <a:r>
              <a:rPr lang="en-US" altLang="zh-CN" sz="1200" dirty="0"/>
              <a:t>:</a:t>
            </a:r>
            <a:r>
              <a:rPr lang="zh-CN" altLang="en-US" sz="1200" b="1" dirty="0">
                <a:solidFill>
                  <a:srgbClr val="FF0000"/>
                </a:solidFill>
              </a:rPr>
              <a:t>规格更换</a:t>
            </a:r>
            <a:r>
              <a:rPr lang="zh-CN" altLang="en-US" sz="1200" dirty="0"/>
              <a:t>、</a:t>
            </a:r>
            <a:r>
              <a:rPr lang="zh-CN" altLang="en-US" sz="1200" b="1" dirty="0">
                <a:solidFill>
                  <a:srgbClr val="FF0000"/>
                </a:solidFill>
              </a:rPr>
              <a:t>开机启动</a:t>
            </a:r>
            <a:r>
              <a:rPr lang="zh-CN" altLang="en-US" sz="1200" dirty="0"/>
              <a:t>，会用视觉进行识别是否合规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通止规连接方式说明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76" y="1358754"/>
            <a:ext cx="2927985" cy="4782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标注: 线形 25"/>
          <p:cNvSpPr/>
          <p:nvPr/>
        </p:nvSpPr>
        <p:spPr>
          <a:xfrm>
            <a:off x="5148227" y="1769814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236585"/>
              <a:gd name="adj4" fmla="val -1910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 dirty="0"/>
          </a:p>
          <a:p>
            <a:pPr algn="ctr"/>
            <a:r>
              <a:rPr lang="zh-CN" altLang="en-US" sz="1200" dirty="0"/>
              <a:t>万向节接头</a:t>
            </a:r>
            <a:endParaRPr lang="en-US" altLang="zh-CN" sz="1200" dirty="0"/>
          </a:p>
          <a:p>
            <a:endParaRPr lang="zh-CN" altLang="en-US" sz="12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18" y="1358754"/>
            <a:ext cx="1105517" cy="1252756"/>
          </a:xfrm>
          <a:prstGeom prst="rect">
            <a:avLst/>
          </a:prstGeom>
        </p:spPr>
      </p:pic>
      <p:sp>
        <p:nvSpPr>
          <p:cNvPr id="32" name="标注: 线形 31"/>
          <p:cNvSpPr/>
          <p:nvPr/>
        </p:nvSpPr>
        <p:spPr>
          <a:xfrm>
            <a:off x="5148226" y="3283694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105980"/>
              <a:gd name="adj4" fmla="val -16677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向心关节轴承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585" y="2960404"/>
            <a:ext cx="2376805" cy="1087755"/>
          </a:xfrm>
          <a:prstGeom prst="rect">
            <a:avLst/>
          </a:prstGeom>
        </p:spPr>
      </p:pic>
      <p:sp>
        <p:nvSpPr>
          <p:cNvPr id="34" name="标注: 线形 33"/>
          <p:cNvSpPr/>
          <p:nvPr/>
        </p:nvSpPr>
        <p:spPr>
          <a:xfrm>
            <a:off x="5148226" y="4793976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-177944"/>
              <a:gd name="adj4" fmla="val -1692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向心关节轴承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293" y="4682200"/>
            <a:ext cx="1977390" cy="666750"/>
          </a:xfrm>
          <a:prstGeom prst="rect">
            <a:avLst/>
          </a:prstGeom>
        </p:spPr>
      </p:pic>
      <p:sp>
        <p:nvSpPr>
          <p:cNvPr id="3" name="箭头: 右 2"/>
          <p:cNvSpPr/>
          <p:nvPr/>
        </p:nvSpPr>
        <p:spPr>
          <a:xfrm>
            <a:off x="6925916" y="1871192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/>
          <p:cNvSpPr/>
          <p:nvPr/>
        </p:nvSpPr>
        <p:spPr>
          <a:xfrm>
            <a:off x="6925916" y="3389841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/>
          <p:cNvSpPr/>
          <p:nvPr/>
        </p:nvSpPr>
        <p:spPr>
          <a:xfrm>
            <a:off x="6925916" y="4908490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通止规换规说明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736" y="1262364"/>
            <a:ext cx="4382770" cy="4063365"/>
          </a:xfrm>
          <a:prstGeom prst="rect">
            <a:avLst/>
          </a:prstGeom>
        </p:spPr>
      </p:pic>
      <p:sp>
        <p:nvSpPr>
          <p:cNvPr id="11" name="流程图: 可选过程 10"/>
          <p:cNvSpPr/>
          <p:nvPr/>
        </p:nvSpPr>
        <p:spPr>
          <a:xfrm>
            <a:off x="1562362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当一款产品有多种牙孔时</a:t>
            </a:r>
          </a:p>
        </p:txBody>
      </p:sp>
      <p:sp>
        <p:nvSpPr>
          <p:cNvPr id="12" name="燕尾形 47"/>
          <p:cNvSpPr/>
          <p:nvPr/>
        </p:nvSpPr>
        <p:spPr>
          <a:xfrm>
            <a:off x="2930566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15" name="流程图: 可选过程 14"/>
          <p:cNvSpPr/>
          <p:nvPr/>
        </p:nvSpPr>
        <p:spPr>
          <a:xfrm>
            <a:off x="4030485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通止规夹头至通止规库进行换通止规</a:t>
            </a:r>
          </a:p>
        </p:txBody>
      </p:sp>
      <p:sp>
        <p:nvSpPr>
          <p:cNvPr id="21" name="流程图: 可选过程 20"/>
          <p:cNvSpPr/>
          <p:nvPr/>
        </p:nvSpPr>
        <p:spPr>
          <a:xfrm>
            <a:off x="6498608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通止规转盘旋转至需换的通止规位进行进行更换</a:t>
            </a:r>
          </a:p>
        </p:txBody>
      </p:sp>
      <p:sp>
        <p:nvSpPr>
          <p:cNvPr id="23" name="流程图: 可选过程 22"/>
          <p:cNvSpPr/>
          <p:nvPr/>
        </p:nvSpPr>
        <p:spPr>
          <a:xfrm>
            <a:off x="8966730" y="5699078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进行检测，完成后需更换时继续进行更换</a:t>
            </a:r>
          </a:p>
        </p:txBody>
      </p:sp>
      <p:sp>
        <p:nvSpPr>
          <p:cNvPr id="24" name="标注: 线形 23"/>
          <p:cNvSpPr/>
          <p:nvPr/>
        </p:nvSpPr>
        <p:spPr>
          <a:xfrm>
            <a:off x="978191" y="1849010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07141"/>
              <a:gd name="adj4" fmla="val 25357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通止规换规位</a:t>
            </a:r>
          </a:p>
        </p:txBody>
      </p:sp>
      <p:sp>
        <p:nvSpPr>
          <p:cNvPr id="25" name="标注: 线形 24"/>
          <p:cNvSpPr/>
          <p:nvPr/>
        </p:nvSpPr>
        <p:spPr>
          <a:xfrm>
            <a:off x="978191" y="2546694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89786"/>
              <a:gd name="adj4" fmla="val 33639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通止规换规位</a:t>
            </a:r>
          </a:p>
        </p:txBody>
      </p:sp>
      <p:sp>
        <p:nvSpPr>
          <p:cNvPr id="26" name="标注: 线形 25"/>
          <p:cNvSpPr/>
          <p:nvPr/>
        </p:nvSpPr>
        <p:spPr>
          <a:xfrm>
            <a:off x="9456316" y="1849010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207142"/>
              <a:gd name="adj4" fmla="val -14408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通止规原点位</a:t>
            </a:r>
          </a:p>
        </p:txBody>
      </p:sp>
      <p:sp>
        <p:nvSpPr>
          <p:cNvPr id="27" name="标注: 线形 26"/>
          <p:cNvSpPr/>
          <p:nvPr/>
        </p:nvSpPr>
        <p:spPr>
          <a:xfrm>
            <a:off x="978191" y="3244377"/>
            <a:ext cx="1489046" cy="714779"/>
          </a:xfrm>
          <a:prstGeom prst="borderCallout1">
            <a:avLst>
              <a:gd name="adj1" fmla="val 47143"/>
              <a:gd name="adj2" fmla="val 102626"/>
              <a:gd name="adj3" fmla="val 118978"/>
              <a:gd name="adj4" fmla="val 2425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通止规刀库通过伺服传动所需通止规</a:t>
            </a:r>
          </a:p>
        </p:txBody>
      </p:sp>
      <p:sp>
        <p:nvSpPr>
          <p:cNvPr id="28" name="燕尾形 47"/>
          <p:cNvSpPr/>
          <p:nvPr/>
        </p:nvSpPr>
        <p:spPr>
          <a:xfrm>
            <a:off x="5398689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</a:p>
        </p:txBody>
      </p:sp>
      <p:sp>
        <p:nvSpPr>
          <p:cNvPr id="29" name="燕尾形 47"/>
          <p:cNvSpPr/>
          <p:nvPr/>
        </p:nvSpPr>
        <p:spPr>
          <a:xfrm>
            <a:off x="7870366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通止规库说明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29677" y="1410768"/>
            <a:ext cx="8193338" cy="4554721"/>
            <a:chOff x="1911276" y="1862355"/>
            <a:chExt cx="8193338" cy="455472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1276" y="1862355"/>
              <a:ext cx="8193338" cy="455472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3838" y="1862356"/>
              <a:ext cx="1977390" cy="666750"/>
            </a:xfrm>
            <a:prstGeom prst="rect">
              <a:avLst/>
            </a:prstGeom>
          </p:spPr>
        </p:pic>
      </p:grpSp>
      <p:sp>
        <p:nvSpPr>
          <p:cNvPr id="16" name="标注: 线形 15"/>
          <p:cNvSpPr/>
          <p:nvPr/>
        </p:nvSpPr>
        <p:spPr>
          <a:xfrm>
            <a:off x="323849" y="199162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53968"/>
              <a:gd name="adj4" fmla="val 24228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通止规夹头</a:t>
            </a:r>
          </a:p>
        </p:txBody>
      </p:sp>
      <p:sp>
        <p:nvSpPr>
          <p:cNvPr id="17" name="标注: 线形 16"/>
          <p:cNvSpPr/>
          <p:nvPr/>
        </p:nvSpPr>
        <p:spPr>
          <a:xfrm>
            <a:off x="323849" y="274600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17862"/>
              <a:gd name="adj4" fmla="val 28731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通止规转盘</a:t>
            </a:r>
          </a:p>
        </p:txBody>
      </p:sp>
      <p:sp>
        <p:nvSpPr>
          <p:cNvPr id="18" name="标注: 线形 17"/>
          <p:cNvSpPr/>
          <p:nvPr/>
        </p:nvSpPr>
        <p:spPr>
          <a:xfrm>
            <a:off x="323849" y="350038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35056"/>
              <a:gd name="adj4" fmla="val 30318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同步轮</a:t>
            </a:r>
          </a:p>
        </p:txBody>
      </p:sp>
      <p:sp>
        <p:nvSpPr>
          <p:cNvPr id="19" name="标注: 线形 18"/>
          <p:cNvSpPr/>
          <p:nvPr/>
        </p:nvSpPr>
        <p:spPr>
          <a:xfrm>
            <a:off x="323849" y="425476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5019"/>
              <a:gd name="adj4" fmla="val 3169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通止规转盘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2286729" y="3660457"/>
            <a:ext cx="2467610" cy="3663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光学安装说明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 flipV="1">
            <a:off x="1919722" y="4599461"/>
            <a:ext cx="2834617" cy="2032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散热板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693" y="1221740"/>
            <a:ext cx="929640" cy="215646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2614740" y="3378200"/>
            <a:ext cx="9843" cy="122126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9" name="文本框 8"/>
          <p:cNvSpPr txBox="1"/>
          <p:nvPr/>
        </p:nvSpPr>
        <p:spPr>
          <a:xfrm>
            <a:off x="1854737" y="3691111"/>
            <a:ext cx="660437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250mm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61849" y="2308582"/>
            <a:ext cx="660437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sym typeface="Helvetica Neue Medium" panose="02000503000000020004"/>
              </a:rPr>
              <a:t>400mm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2604898" y="1243965"/>
            <a:ext cx="19685" cy="21088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3" name="直接连接符 12"/>
          <p:cNvCxnSpPr/>
          <p:nvPr/>
        </p:nvCxnSpPr>
        <p:spPr>
          <a:xfrm flipV="1">
            <a:off x="2489963" y="3352800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" name="直接连接符 13"/>
          <p:cNvCxnSpPr/>
          <p:nvPr/>
        </p:nvCxnSpPr>
        <p:spPr>
          <a:xfrm flipH="1">
            <a:off x="2380743" y="1243965"/>
            <a:ext cx="63627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6567274" y="4474991"/>
            <a:ext cx="5329449" cy="200894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相机采用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:9344*7000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高分辨率全局面阵相机。</a:t>
            </a:r>
            <a:endParaRPr lang="en-US" altLang="zh-CN" sz="1200" dirty="0">
              <a:latin typeface="+mn-ea"/>
              <a:cs typeface="Helvetica Neue Medium" panose="02000503000000020004"/>
              <a:sym typeface="Helvetica Neue Medium" panose="02000503000000020004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相机运动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速度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:150~200mm/s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，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FOV:83mm*62mm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单次运动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+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采图预估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:0.7s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/</a:t>
            </a:r>
            <a:r>
              <a:rPr lang="en-US" altLang="zh-CN" sz="1200" dirty="0" err="1">
                <a:latin typeface="+mn-ea"/>
                <a:cs typeface="Helvetica Neue Medium" panose="02000503000000020004"/>
                <a:sym typeface="Helvetica Neue Medium" panose="02000503000000020004"/>
              </a:rPr>
              <a:t>psc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,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单像素精度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0.009mm/pixel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effectLst/>
              <a:uFillTx/>
              <a:latin typeface="+mn-ea"/>
              <a:cs typeface="Helvetica Neue Medium" panose="02000503000000020004"/>
              <a:sym typeface="Helvetica Neue Medium" panose="02000503000000020004"/>
            </a:endParaRPr>
          </a:p>
          <a:p>
            <a:pPr marL="285750" indent="-285750" defTabSz="82550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最大规格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:(750+20) mm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×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(700+20)mm,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需大概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拍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120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张图进行拼接，大概拍图时间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:120*0.7=84s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最小规格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(300+20) mm*(300+20)mm,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需大概拍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24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张图进行拼接，大概拍图时间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:24*0.7=16.8s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effectLst/>
              <a:uFillTx/>
              <a:latin typeface="+mn-ea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5" name="标注: 线形 44"/>
          <p:cNvSpPr/>
          <p:nvPr/>
        </p:nvSpPr>
        <p:spPr>
          <a:xfrm>
            <a:off x="382904" y="1632775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-41872"/>
              <a:gd name="adj4" fmla="val 1895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高分辨率面阵相机</a:t>
            </a:r>
          </a:p>
        </p:txBody>
      </p:sp>
      <p:sp>
        <p:nvSpPr>
          <p:cNvPr id="46" name="标注: 线形 45"/>
          <p:cNvSpPr/>
          <p:nvPr/>
        </p:nvSpPr>
        <p:spPr>
          <a:xfrm>
            <a:off x="383211" y="2493824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-37455"/>
              <a:gd name="adj4" fmla="val 19114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定制镜头</a:t>
            </a:r>
          </a:p>
        </p:txBody>
      </p:sp>
      <p:sp>
        <p:nvSpPr>
          <p:cNvPr id="47" name="标注: 线形 46"/>
          <p:cNvSpPr/>
          <p:nvPr/>
        </p:nvSpPr>
        <p:spPr>
          <a:xfrm>
            <a:off x="392023" y="3901761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2082"/>
              <a:gd name="adj4" fmla="val 14757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定制高亮环形光源</a:t>
            </a:r>
          </a:p>
        </p:txBody>
      </p:sp>
      <p:sp>
        <p:nvSpPr>
          <p:cNvPr id="48" name="箭头: 右 47"/>
          <p:cNvSpPr/>
          <p:nvPr/>
        </p:nvSpPr>
        <p:spPr>
          <a:xfrm>
            <a:off x="4265848" y="2952102"/>
            <a:ext cx="2010058" cy="426095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相机分多次拍摄</a:t>
            </a:r>
          </a:p>
        </p:txBody>
      </p:sp>
      <p:sp>
        <p:nvSpPr>
          <p:cNvPr id="49" name="标注: 线形 48"/>
          <p:cNvSpPr/>
          <p:nvPr/>
        </p:nvSpPr>
        <p:spPr>
          <a:xfrm>
            <a:off x="382904" y="4762810"/>
            <a:ext cx="1454804" cy="716655"/>
          </a:xfrm>
          <a:prstGeom prst="borderCallout1">
            <a:avLst>
              <a:gd name="adj1" fmla="val 52611"/>
              <a:gd name="adj2" fmla="val 97755"/>
              <a:gd name="adj3" fmla="val 10716"/>
              <a:gd name="adj4" fmla="val 11761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产品放置在治具中，利用气缸定位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6567274" y="987570"/>
            <a:ext cx="4313247" cy="3540615"/>
            <a:chOff x="6991722" y="1003759"/>
            <a:chExt cx="2074877" cy="5794599"/>
          </a:xfrm>
        </p:grpSpPr>
        <p:grpSp>
          <p:nvGrpSpPr>
            <p:cNvPr id="15" name="组合 14"/>
            <p:cNvGrpSpPr/>
            <p:nvPr/>
          </p:nvGrpSpPr>
          <p:grpSpPr>
            <a:xfrm>
              <a:off x="7279909" y="1003759"/>
              <a:ext cx="1779862" cy="5016615"/>
              <a:chOff x="7927976" y="1424838"/>
              <a:chExt cx="2365065" cy="8300141"/>
            </a:xfrm>
          </p:grpSpPr>
          <p:graphicFrame>
            <p:nvGraphicFramePr>
              <p:cNvPr id="16" name="表格 15"/>
              <p:cNvGraphicFramePr/>
              <p:nvPr>
                <p:custDataLst>
                  <p:tags r:id="rId1"/>
                </p:custDataLst>
              </p:nvPr>
            </p:nvGraphicFramePr>
            <p:xfrm>
              <a:off x="7927976" y="1424838"/>
              <a:ext cx="2365065" cy="83001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1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06525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cxnSp>
            <p:nvCxnSpPr>
              <p:cNvPr id="17" name="直接箭头连接符 16"/>
              <p:cNvCxnSpPr/>
              <p:nvPr/>
            </p:nvCxnSpPr>
            <p:spPr>
              <a:xfrm>
                <a:off x="8083193" y="3102030"/>
                <a:ext cx="0" cy="4944194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ysDot"/>
                <a:round/>
                <a:tailEnd type="arrow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</p:cxnSp>
        </p:grpSp>
        <p:cxnSp>
          <p:nvCxnSpPr>
            <p:cNvPr id="37" name="直接连接符 36"/>
            <p:cNvCxnSpPr/>
            <p:nvPr/>
          </p:nvCxnSpPr>
          <p:spPr>
            <a:xfrm flipV="1">
              <a:off x="7279909" y="6039185"/>
              <a:ext cx="1" cy="53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9066599" y="6030291"/>
              <a:ext cx="0" cy="54722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084078" y="6020374"/>
              <a:ext cx="195832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7084078" y="1008028"/>
              <a:ext cx="195832" cy="2593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7181993" y="1003761"/>
              <a:ext cx="0" cy="483468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ysDot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7279909" y="6331458"/>
              <a:ext cx="1779864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ysDot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43" name="文本框 42"/>
            <p:cNvSpPr txBox="1"/>
            <p:nvPr/>
          </p:nvSpPr>
          <p:spPr>
            <a:xfrm rot="5400000">
              <a:off x="6440130" y="3639865"/>
              <a:ext cx="1311891" cy="20870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sym typeface="Helvetica Neue Medium" panose="02000503000000020004"/>
                </a:rPr>
                <a:t>750mm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06870" y="6207085"/>
              <a:ext cx="463071" cy="59127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R="0" indent="0" algn="ctr" defTabSz="8255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Helvetica Neue Medium" panose="02000503000000020004"/>
                </a:defRPr>
              </a:lvl1pPr>
            </a:lstStyle>
            <a:p>
              <a:r>
                <a:rPr lang="en-US" altLang="zh-CN" sz="1000" dirty="0">
                  <a:solidFill>
                    <a:schemeClr val="tx1"/>
                  </a:solidFill>
                  <a:latin typeface="+mn-ea"/>
                  <a:sym typeface="Helvetica Neue Medium" panose="02000503000000020004"/>
                </a:rPr>
                <a:t>700mm</a:t>
              </a:r>
            </a:p>
          </p:txBody>
        </p:sp>
        <p:cxnSp>
          <p:nvCxnSpPr>
            <p:cNvPr id="56" name="直接箭头连接符 55"/>
            <p:cNvCxnSpPr/>
            <p:nvPr/>
          </p:nvCxnSpPr>
          <p:spPr>
            <a:xfrm>
              <a:off x="7588186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7790177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7988230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818206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8375757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1" name="直接箭头连接符 60"/>
            <p:cNvCxnSpPr/>
            <p:nvPr/>
          </p:nvCxnSpPr>
          <p:spPr>
            <a:xfrm>
              <a:off x="8568624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877094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3" name="直接箭头连接符 62"/>
            <p:cNvCxnSpPr/>
            <p:nvPr/>
          </p:nvCxnSpPr>
          <p:spPr>
            <a:xfrm>
              <a:off x="897622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</p:grpSp>
      <p:cxnSp>
        <p:nvCxnSpPr>
          <p:cNvPr id="51" name="直接连接符 50"/>
          <p:cNvCxnSpPr/>
          <p:nvPr/>
        </p:nvCxnSpPr>
        <p:spPr>
          <a:xfrm flipV="1">
            <a:off x="4122773" y="3940023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52" name="直接箭头连接符 51"/>
          <p:cNvCxnSpPr/>
          <p:nvPr/>
        </p:nvCxnSpPr>
        <p:spPr>
          <a:xfrm>
            <a:off x="4366196" y="3940023"/>
            <a:ext cx="0" cy="65943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3" name="文本框 52"/>
          <p:cNvSpPr txBox="1"/>
          <p:nvPr/>
        </p:nvSpPr>
        <p:spPr>
          <a:xfrm>
            <a:off x="4410988" y="4000155"/>
            <a:ext cx="864019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15~20mm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图像效果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1062605" y="1001567"/>
          <a:ext cx="10066789" cy="571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软件原型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软件原型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23" y="1245343"/>
            <a:ext cx="7922528" cy="4749656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2348757" y="1442906"/>
            <a:ext cx="4865238" cy="56109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注: 线形 4"/>
          <p:cNvSpPr/>
          <p:nvPr/>
        </p:nvSpPr>
        <p:spPr>
          <a:xfrm>
            <a:off x="164345" y="1200952"/>
            <a:ext cx="2039874" cy="3015939"/>
          </a:xfrm>
          <a:prstGeom prst="borderCallout1">
            <a:avLst>
              <a:gd name="adj1" fmla="val 35397"/>
              <a:gd name="adj2" fmla="val 99846"/>
              <a:gd name="adj3" fmla="val 26091"/>
              <a:gd name="adj4" fmla="val 1117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dirty="0">
                <a:solidFill>
                  <a:schemeClr val="tx1"/>
                </a:solidFill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</a:rPr>
              <a:t>一键检测</a:t>
            </a:r>
            <a:r>
              <a:rPr lang="en-US" altLang="zh-CN" sz="1200" b="1" dirty="0">
                <a:solidFill>
                  <a:schemeClr val="tx1"/>
                </a:solidFill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</a:rPr>
              <a:t>停止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操作设备自动测量</a:t>
            </a:r>
            <a:r>
              <a:rPr lang="en-US" altLang="zh-CN" sz="1200" dirty="0">
                <a:solidFill>
                  <a:schemeClr val="tx1"/>
                </a:solidFill>
              </a:rPr>
              <a:t>+</a:t>
            </a:r>
            <a:r>
              <a:rPr lang="zh-CN" altLang="en-US" sz="1200" dirty="0">
                <a:solidFill>
                  <a:schemeClr val="tx1"/>
                </a:solidFill>
              </a:rPr>
              <a:t>检测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>
                <a:solidFill>
                  <a:schemeClr val="tx1"/>
                </a:solidFill>
              </a:rPr>
              <a:t>停止。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</a:rPr>
              <a:t>配方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配置管理不同型号散热板工具和参数。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3.</a:t>
            </a:r>
            <a:r>
              <a:rPr lang="zh-CN" altLang="en-US" sz="1200" b="1" dirty="0">
                <a:solidFill>
                  <a:schemeClr val="tx1"/>
                </a:solidFill>
              </a:rPr>
              <a:t>相机配置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设置相机参数。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4.</a:t>
            </a:r>
            <a:r>
              <a:rPr lang="zh-CN" altLang="en-US" sz="1200" dirty="0">
                <a:solidFill>
                  <a:schemeClr val="tx1"/>
                </a:solidFill>
              </a:rPr>
              <a:t>轴配置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设置轴参数。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5.</a:t>
            </a:r>
            <a:r>
              <a:rPr lang="zh-CN" altLang="en-US" sz="1200" b="1" dirty="0">
                <a:solidFill>
                  <a:schemeClr val="tx1"/>
                </a:solidFill>
              </a:rPr>
              <a:t>标定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通规、止规机构关联相机。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6.</a:t>
            </a:r>
            <a:r>
              <a:rPr lang="en-US" altLang="zh-CN" sz="1200" b="1" dirty="0">
                <a:solidFill>
                  <a:schemeClr val="tx1"/>
                </a:solidFill>
              </a:rPr>
              <a:t>CAD</a:t>
            </a:r>
            <a:r>
              <a:rPr lang="zh-CN" altLang="en-US" sz="1200" b="1" dirty="0">
                <a:solidFill>
                  <a:schemeClr val="tx1"/>
                </a:solidFill>
              </a:rPr>
              <a:t>导入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一键导入检测位置信息和参数。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7.</a:t>
            </a:r>
            <a:r>
              <a:rPr lang="zh-CN" altLang="en-US" sz="1200" b="1" dirty="0">
                <a:solidFill>
                  <a:schemeClr val="tx1"/>
                </a:solidFill>
              </a:rPr>
              <a:t>权限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三级权限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管理员、工程师、操作员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8.</a:t>
            </a:r>
            <a:r>
              <a:rPr lang="zh-CN" altLang="en-US" sz="1200" b="1" dirty="0">
                <a:solidFill>
                  <a:schemeClr val="tx1"/>
                </a:solidFill>
              </a:rPr>
              <a:t>报表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生产数据报表设置和导出。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9.</a:t>
            </a:r>
            <a:r>
              <a:rPr lang="zh-CN" altLang="en-US" sz="1200" b="1" dirty="0">
                <a:solidFill>
                  <a:schemeClr val="tx1"/>
                </a:solidFill>
              </a:rPr>
              <a:t>高级设置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其他关键参数设置。</a:t>
            </a:r>
          </a:p>
        </p:txBody>
      </p:sp>
      <p:sp>
        <p:nvSpPr>
          <p:cNvPr id="6" name="标注: 线形 5"/>
          <p:cNvSpPr/>
          <p:nvPr/>
        </p:nvSpPr>
        <p:spPr>
          <a:xfrm>
            <a:off x="164343" y="4428022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3743"/>
              <a:gd name="adj4" fmla="val 11501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视图显示</a:t>
            </a:r>
          </a:p>
        </p:txBody>
      </p:sp>
      <p:sp>
        <p:nvSpPr>
          <p:cNvPr id="7" name="标注: 线形 6"/>
          <p:cNvSpPr/>
          <p:nvPr/>
        </p:nvSpPr>
        <p:spPr>
          <a:xfrm>
            <a:off x="164343" y="4902005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2134"/>
              <a:gd name="adj4" fmla="val 1087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数量统计、助力实时显示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2333377" y="4662693"/>
            <a:ext cx="3714923" cy="23931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348757" y="2122416"/>
            <a:ext cx="3632431" cy="235730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注: 线形 9"/>
          <p:cNvSpPr/>
          <p:nvPr/>
        </p:nvSpPr>
        <p:spPr>
          <a:xfrm>
            <a:off x="164343" y="5373344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-12336"/>
              <a:gd name="adj4" fmla="val 1108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日志显示</a:t>
            </a:r>
          </a:p>
        </p:txBody>
      </p:sp>
      <p:sp>
        <p:nvSpPr>
          <p:cNvPr id="11" name="标注: 线形 10"/>
          <p:cNvSpPr/>
          <p:nvPr/>
        </p:nvSpPr>
        <p:spPr>
          <a:xfrm>
            <a:off x="10361164" y="2104783"/>
            <a:ext cx="1647677" cy="667347"/>
          </a:xfrm>
          <a:prstGeom prst="borderCallout1">
            <a:avLst>
              <a:gd name="adj1" fmla="val 41185"/>
              <a:gd name="adj2" fmla="val -454"/>
              <a:gd name="adj3" fmla="val 42465"/>
              <a:gd name="adj4" fmla="val -2118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</a:rPr>
              <a:t>定位工具集。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chemeClr val="tx1"/>
                </a:solidFill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</a:rPr>
              <a:t>测量工具集。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chemeClr val="tx1"/>
                </a:solidFill>
              </a:rPr>
              <a:t>3.</a:t>
            </a:r>
            <a:r>
              <a:rPr lang="zh-CN" altLang="en-US" sz="1200" b="1" dirty="0">
                <a:solidFill>
                  <a:schemeClr val="tx1"/>
                </a:solidFill>
              </a:rPr>
              <a:t>逻辑工具集。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8001538" y="2104783"/>
            <a:ext cx="2006366" cy="9739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注: 线形 12"/>
          <p:cNvSpPr/>
          <p:nvPr/>
        </p:nvSpPr>
        <p:spPr>
          <a:xfrm>
            <a:off x="10361163" y="3800213"/>
            <a:ext cx="1647677" cy="262595"/>
          </a:xfrm>
          <a:prstGeom prst="borderCallout1">
            <a:avLst>
              <a:gd name="adj1" fmla="val 38670"/>
              <a:gd name="adj2" fmla="val 55"/>
              <a:gd name="adj3" fmla="val 44979"/>
              <a:gd name="adj4" fmla="val -14475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工作流程配置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6076787" y="2054389"/>
            <a:ext cx="1850647" cy="38598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64965" y="3938288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关于思谋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164965" y="4791017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项目需求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7164965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硬件设计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/>
          </p:nvPr>
        </p:nvSpPr>
        <p:spPr>
          <a:xfrm>
            <a:off x="9979124" y="3931109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软件原型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9979124" y="4791016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样机逻辑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6"/>
          </p:nvPr>
        </p:nvSpPr>
        <p:spPr>
          <a:xfrm>
            <a:off x="9979124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技术优势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样机逻辑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883920"/>
            <a:ext cx="5495925" cy="5600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样机逻辑</a:t>
            </a:r>
          </a:p>
        </p:txBody>
      </p:sp>
      <p:sp>
        <p:nvSpPr>
          <p:cNvPr id="4" name="圆角矩形 29"/>
          <p:cNvSpPr/>
          <p:nvPr/>
        </p:nvSpPr>
        <p:spPr>
          <a:xfrm>
            <a:off x="2065655" y="4141979"/>
            <a:ext cx="358140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Y</a:t>
            </a:r>
          </a:p>
        </p:txBody>
      </p:sp>
      <p:sp>
        <p:nvSpPr>
          <p:cNvPr id="6" name="圆角矩形 34"/>
          <p:cNvSpPr/>
          <p:nvPr/>
        </p:nvSpPr>
        <p:spPr>
          <a:xfrm>
            <a:off x="1524726" y="2442627"/>
            <a:ext cx="382905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X1</a:t>
            </a:r>
          </a:p>
        </p:txBody>
      </p:sp>
      <p:sp>
        <p:nvSpPr>
          <p:cNvPr id="7" name="圆角矩形 35"/>
          <p:cNvSpPr/>
          <p:nvPr/>
        </p:nvSpPr>
        <p:spPr>
          <a:xfrm>
            <a:off x="3700144" y="3392683"/>
            <a:ext cx="382905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X2</a:t>
            </a:r>
          </a:p>
        </p:txBody>
      </p:sp>
      <p:sp>
        <p:nvSpPr>
          <p:cNvPr id="8" name="圆角矩形 36"/>
          <p:cNvSpPr/>
          <p:nvPr/>
        </p:nvSpPr>
        <p:spPr>
          <a:xfrm>
            <a:off x="2423795" y="3307593"/>
            <a:ext cx="744220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ym typeface="+mn-ea"/>
              </a:rPr>
              <a:t>Z1</a:t>
            </a:r>
            <a:r>
              <a:rPr lang="zh-CN" altLang="en-US" sz="1000">
                <a:sym typeface="+mn-ea"/>
              </a:rPr>
              <a:t>轴视觉</a:t>
            </a:r>
            <a:endParaRPr lang="en-US" altLang="zh-CN" sz="1000" dirty="0"/>
          </a:p>
        </p:txBody>
      </p:sp>
      <p:sp>
        <p:nvSpPr>
          <p:cNvPr id="9" name="圆角矩形 37"/>
          <p:cNvSpPr/>
          <p:nvPr/>
        </p:nvSpPr>
        <p:spPr>
          <a:xfrm>
            <a:off x="2712084" y="2407798"/>
            <a:ext cx="786765" cy="277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ym typeface="+mn-ea"/>
              </a:rPr>
              <a:t>Z2</a:t>
            </a:r>
            <a:r>
              <a:rPr lang="zh-CN" altLang="en-US" sz="1000">
                <a:sym typeface="+mn-ea"/>
              </a:rPr>
              <a:t>轴通规及止规</a:t>
            </a:r>
            <a:endParaRPr lang="en-US" altLang="zh-CN" sz="1000" dirty="0">
              <a:sym typeface="+mn-ea"/>
            </a:endParaRPr>
          </a:p>
        </p:txBody>
      </p:sp>
      <p:sp>
        <p:nvSpPr>
          <p:cNvPr id="14" name="箭头: 右 13"/>
          <p:cNvSpPr/>
          <p:nvPr/>
        </p:nvSpPr>
        <p:spPr>
          <a:xfrm>
            <a:off x="5680284" y="3178757"/>
            <a:ext cx="1377205" cy="427852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运行逻辑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7291550" y="733414"/>
            <a:ext cx="3538397" cy="5561107"/>
            <a:chOff x="7185025" y="261620"/>
            <a:chExt cx="4234180" cy="6619240"/>
          </a:xfrm>
        </p:grpSpPr>
        <p:sp>
          <p:nvSpPr>
            <p:cNvPr id="19" name="流程图: 终止 18"/>
            <p:cNvSpPr/>
            <p:nvPr/>
          </p:nvSpPr>
          <p:spPr>
            <a:xfrm>
              <a:off x="8943340" y="261620"/>
              <a:ext cx="901065" cy="3454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开始</a:t>
              </a:r>
            </a:p>
          </p:txBody>
        </p:sp>
        <p:cxnSp>
          <p:nvCxnSpPr>
            <p:cNvPr id="20" name="直接箭头连接符 19"/>
            <p:cNvCxnSpPr>
              <a:stCxn id="19" idx="2"/>
              <a:endCxn id="21" idx="0"/>
            </p:cNvCxnSpPr>
            <p:nvPr/>
          </p:nvCxnSpPr>
          <p:spPr>
            <a:xfrm>
              <a:off x="9394190" y="607060"/>
              <a:ext cx="12065" cy="589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8754110" y="119634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作业员将产品放入</a:t>
              </a:r>
              <a:r>
                <a:rPr lang="en-US" altLang="zh-CN" sz="1000"/>
                <a:t>Y</a:t>
              </a:r>
              <a:r>
                <a:rPr lang="zh-CN" altLang="en-US" sz="1000"/>
                <a:t>轴上启动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185025" y="66929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000"/>
                <a:t>导入产品程充数据</a:t>
              </a:r>
            </a:p>
          </p:txBody>
        </p:sp>
        <p:cxnSp>
          <p:nvCxnSpPr>
            <p:cNvPr id="23" name="直接箭头连接符 22"/>
            <p:cNvCxnSpPr>
              <a:stCxn id="22" idx="3"/>
            </p:cNvCxnSpPr>
            <p:nvPr/>
          </p:nvCxnSpPr>
          <p:spPr>
            <a:xfrm flipV="1">
              <a:off x="8488680" y="926465"/>
              <a:ext cx="894080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8756015" y="2117725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Z1</a:t>
              </a:r>
              <a:r>
                <a:rPr lang="zh-CN" altLang="en-US" sz="1000"/>
                <a:t>轴视觉对</a:t>
              </a:r>
              <a:r>
                <a:rPr lang="en-US" altLang="zh-CN" sz="1000"/>
                <a:t>Y</a:t>
              </a:r>
              <a:r>
                <a:rPr lang="zh-CN" altLang="en-US" sz="1000"/>
                <a:t>轴进行相关检测</a:t>
              </a: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9387840" y="1723390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756015" y="303911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Z2</a:t>
              </a:r>
              <a:r>
                <a:rPr lang="zh-CN" altLang="en-US" sz="1000"/>
                <a:t>轴对</a:t>
              </a:r>
              <a:r>
                <a:rPr lang="en-US" altLang="zh-CN" sz="1000"/>
                <a:t>Y</a:t>
              </a:r>
              <a:r>
                <a:rPr lang="zh-CN" altLang="en-US" sz="1000"/>
                <a:t>轴进行通规及止规检测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9392920" y="264477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9386570" y="358457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流程图: 决策 28"/>
            <p:cNvSpPr/>
            <p:nvPr/>
          </p:nvSpPr>
          <p:spPr>
            <a:xfrm>
              <a:off x="8900160" y="3977005"/>
              <a:ext cx="987425" cy="690245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判完</a:t>
              </a:r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9887585" y="4319270"/>
              <a:ext cx="575310" cy="5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0462895" y="4138295"/>
              <a:ext cx="765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highlight>
                    <a:srgbClr val="C0C0C0"/>
                  </a:highlight>
                </a:rPr>
                <a:t>NG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10767060" y="450659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10115550" y="490093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Z2</a:t>
              </a:r>
              <a:r>
                <a:rPr lang="zh-CN" altLang="en-US" sz="1000"/>
                <a:t>轴上激光对不良位进行标识</a:t>
              </a:r>
              <a:endParaRPr lang="en-US" sz="1000"/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>
              <a:off x="9382760" y="4667250"/>
              <a:ext cx="3810" cy="2660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180830" y="4915535"/>
              <a:ext cx="765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B050"/>
                  </a:solidFill>
                  <a:highlight>
                    <a:srgbClr val="C0C0C0"/>
                  </a:highlight>
                </a:rPr>
                <a:t>OK</a:t>
              </a:r>
            </a:p>
          </p:txBody>
        </p:sp>
        <p:cxnSp>
          <p:nvCxnSpPr>
            <p:cNvPr id="36" name="直接箭头连接符 35"/>
            <p:cNvCxnSpPr/>
            <p:nvPr/>
          </p:nvCxnSpPr>
          <p:spPr>
            <a:xfrm>
              <a:off x="9385300" y="520509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736965" y="560705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人工翻转</a:t>
              </a:r>
              <a:r>
                <a:rPr lang="en-US" altLang="zh-CN" sz="1000"/>
                <a:t>Y</a:t>
              </a:r>
              <a:r>
                <a:rPr lang="zh-CN" altLang="en-US" sz="1000"/>
                <a:t>轴上产品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9407525" y="6134100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流程图: 联系 34"/>
            <p:cNvSpPr/>
            <p:nvPr/>
          </p:nvSpPr>
          <p:spPr>
            <a:xfrm>
              <a:off x="9046845" y="6526530"/>
              <a:ext cx="718820" cy="35433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结束</a:t>
              </a:r>
            </a:p>
          </p:txBody>
        </p:sp>
        <p:cxnSp>
          <p:nvCxnSpPr>
            <p:cNvPr id="40" name="肘形连接符 35"/>
            <p:cNvCxnSpPr>
              <a:stCxn id="33" idx="2"/>
              <a:endCxn id="39" idx="6"/>
            </p:cNvCxnSpPr>
            <p:nvPr/>
          </p:nvCxnSpPr>
          <p:spPr>
            <a:xfrm rot="5400000">
              <a:off x="9629140" y="5564505"/>
              <a:ext cx="1275715" cy="100203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技术优势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6649374" y="1664221"/>
            <a:ext cx="5373950" cy="4221673"/>
          </a:xfrm>
          <a:prstGeom prst="roundRect">
            <a:avLst>
              <a:gd name="adj" fmla="val 10000"/>
            </a:avLst>
          </a:prstGeom>
          <a:blipFill>
            <a:blip r:embed="rId2"/>
            <a:srcRect/>
            <a:stretch>
              <a:fillRect l="-9000" r="-9000"/>
            </a:stretch>
          </a:blipFill>
          <a:ln>
            <a:noFill/>
          </a:ln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技术优势</a:t>
            </a:r>
            <a:r>
              <a:rPr lang="en-US" altLang="zh-CN" dirty="0"/>
              <a:t>|</a:t>
            </a:r>
            <a:r>
              <a:rPr lang="zh-CN" altLang="en-US" dirty="0"/>
              <a:t>大幅面三次元成功案例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323849" y="1041717"/>
            <a:ext cx="1228225" cy="443198"/>
          </a:xfrm>
          <a:prstGeom prst="roundRect">
            <a:avLst/>
          </a:prstGeom>
          <a:effectLst>
            <a:outerShdw blurRad="63500" dist="37357" dir="2700000" rotWithShape="0">
              <a:srgbClr val="4472C4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848" y="1527617"/>
            <a:ext cx="11767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IC</a:t>
            </a:r>
            <a:r>
              <a:rPr lang="zh-CN" altLang="en-US" sz="1400" dirty="0"/>
              <a:t>载板大靶面三次元高精度测量机</a:t>
            </a:r>
            <a:r>
              <a:rPr lang="en-US" altLang="zh-CN" sz="1400" dirty="0"/>
              <a:t>,</a:t>
            </a:r>
            <a:r>
              <a:rPr lang="zh-CN" altLang="en-US" sz="1400" dirty="0"/>
              <a:t>基于光学影像测量系统</a:t>
            </a:r>
            <a:r>
              <a:rPr lang="en-US" altLang="zh-CN" sz="1400" dirty="0"/>
              <a:t>,</a:t>
            </a:r>
            <a:r>
              <a:rPr lang="zh-CN" altLang="en-US" sz="1400" dirty="0"/>
              <a:t>配合高精度运动机构和花岗</a:t>
            </a:r>
            <a:endParaRPr lang="en-US" altLang="zh-CN" sz="1400" dirty="0"/>
          </a:p>
          <a:p>
            <a:r>
              <a:rPr lang="zh-CN" altLang="en-US" sz="1400" dirty="0"/>
              <a:t>岩龙门式底座，实现了测量精度、速度、稳定的完美结合；依托高精度图像分析算法</a:t>
            </a:r>
            <a:endParaRPr lang="en-US" altLang="zh-CN" sz="1400" dirty="0"/>
          </a:p>
          <a:p>
            <a:r>
              <a:rPr lang="zh-CN" altLang="en-US" sz="1400" dirty="0"/>
              <a:t>与闪测原理，在测量范围内，不同位置、任意姿态摆放工件，设备都可自动定位测量</a:t>
            </a:r>
          </a:p>
          <a:p>
            <a:r>
              <a:rPr lang="zh-CN" altLang="en-US" sz="1400" dirty="0"/>
              <a:t>对象、匹配模板、测量评价、生成报表，实现快速精准测量。</a:t>
            </a:r>
          </a:p>
          <a:p>
            <a:r>
              <a:rPr lang="zh-CN" altLang="en-US" sz="1400" dirty="0"/>
              <a:t>设备采用高远心度的双侧远心镜头和高分辨率线阵扫描相机，搭配分辨率</a:t>
            </a:r>
            <a:r>
              <a:rPr lang="en-US" altLang="zh-CN" sz="1400" dirty="0"/>
              <a:t>0.1 m</a:t>
            </a:r>
            <a:r>
              <a:rPr lang="zh-CN" altLang="en-US" sz="1400" dirty="0"/>
              <a:t>的光</a:t>
            </a:r>
          </a:p>
          <a:p>
            <a:r>
              <a:rPr lang="zh-CN" altLang="en-US" sz="1400" dirty="0"/>
              <a:t>栅系统，以微米级的检测精度和</a:t>
            </a:r>
            <a:r>
              <a:rPr lang="en-US" altLang="zh-CN" sz="1400" dirty="0"/>
              <a:t>200mm/s</a:t>
            </a:r>
            <a:r>
              <a:rPr lang="zh-CN" altLang="en-US" sz="1400" dirty="0"/>
              <a:t>的检测速度，对大靶面</a:t>
            </a:r>
            <a:r>
              <a:rPr lang="en-US" altLang="zh-CN" sz="1400" dirty="0"/>
              <a:t>IC</a:t>
            </a:r>
            <a:r>
              <a:rPr lang="zh-CN" altLang="en-US" sz="1400" dirty="0"/>
              <a:t>载板实现精度高、</a:t>
            </a:r>
          </a:p>
          <a:p>
            <a:r>
              <a:rPr lang="zh-CN" altLang="en-US" sz="1400" dirty="0"/>
              <a:t>速度快的高质量检测。同时，设备可对在测量视野内的任意多个同规格产品同时进行</a:t>
            </a:r>
          </a:p>
          <a:p>
            <a:r>
              <a:rPr lang="zh-CN" altLang="en-US" sz="1400" dirty="0"/>
              <a:t>测量，全面助力企业产线的智造转型。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323848" y="3476075"/>
            <a:ext cx="1228225" cy="443198"/>
          </a:xfrm>
          <a:prstGeom prst="roundRect">
            <a:avLst/>
          </a:prstGeom>
          <a:effectLst>
            <a:outerShdw blurRad="63500" dist="37357" dir="2700000" rotWithShape="0">
              <a:srgbClr val="4472C4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性能优势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23848" y="3954864"/>
            <a:ext cx="609452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采用高精度运动结构、花岗岩龙门式底座，保证设备高稳定性。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超大测量行程</a:t>
            </a:r>
            <a:r>
              <a:rPr lang="en-US" altLang="zh-CN" sz="1400" dirty="0"/>
              <a:t>(620x540mm-920x840mm), </a:t>
            </a:r>
            <a:r>
              <a:rPr lang="zh-CN" altLang="zh-CN" sz="1400" dirty="0"/>
              <a:t>测量速度</a:t>
            </a:r>
            <a:r>
              <a:rPr lang="en-US" altLang="zh-CN" sz="1400" dirty="0"/>
              <a:t>200mm/s, </a:t>
            </a:r>
            <a:r>
              <a:rPr lang="zh-CN" altLang="zh-CN" sz="1400" dirty="0"/>
              <a:t>移动速度</a:t>
            </a:r>
            <a:r>
              <a:rPr lang="en-US" altLang="zh-CN" sz="1400" dirty="0"/>
              <a:t>500mm/s</a:t>
            </a:r>
            <a:r>
              <a:rPr lang="zh-CN" altLang="zh-CN" sz="1400" dirty="0"/>
              <a:t>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支持</a:t>
            </a:r>
            <a:r>
              <a:rPr lang="en-US" altLang="zh-CN" sz="1400" dirty="0"/>
              <a:t>2D</a:t>
            </a:r>
            <a:r>
              <a:rPr lang="zh-CN" altLang="zh-CN" sz="1400" dirty="0"/>
              <a:t>、</a:t>
            </a:r>
            <a:r>
              <a:rPr lang="en-US" altLang="zh-CN" sz="1400" dirty="0"/>
              <a:t>3D</a:t>
            </a:r>
            <a:r>
              <a:rPr lang="zh-CN" altLang="zh-CN" sz="1400" dirty="0"/>
              <a:t>测星，光学系统自动对焦；配置底光、线光、同轴光多种程控光源，适应不同测量需求。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在测量视野内任意放置同规格多个产品，无需治具或夹具，即可同时对各产品进行测量。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采用高远心度的双侧远心镜头和高分辨率线阵扫描相机，搭配分辨率</a:t>
            </a:r>
            <a:r>
              <a:rPr lang="en-US" altLang="zh-CN" sz="1400" dirty="0"/>
              <a:t>0.1um</a:t>
            </a:r>
            <a:r>
              <a:rPr lang="zh-CN" altLang="zh-CN" sz="1400" dirty="0"/>
              <a:t>的光栅系统，检测精度可达微米级。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软件橾作简单，支持</a:t>
            </a:r>
            <a:r>
              <a:rPr lang="en-US" altLang="zh-CN" sz="1400" dirty="0"/>
              <a:t>CAD</a:t>
            </a:r>
            <a:r>
              <a:rPr lang="zh-CN" altLang="zh-CN" sz="1400" dirty="0"/>
              <a:t>图纸导入、三轴全自动编程检测，实现自动匹配检测、批量检测；内置数据统计分析功能，帮助客户分析改善制程。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关于思谋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思谋科技</a:t>
            </a:r>
          </a:p>
        </p:txBody>
      </p:sp>
      <p:sp>
        <p:nvSpPr>
          <p:cNvPr id="5" name="内容占位符 3"/>
          <p:cNvSpPr txBox="1"/>
          <p:nvPr/>
        </p:nvSpPr>
        <p:spPr>
          <a:xfrm>
            <a:off x="323849" y="1470349"/>
            <a:ext cx="5610227" cy="4863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思谋科技（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SmartMore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专注先进技术赋能的智能制造与数智创新，以“致力持续创新，创造卓越价值”为使命，旨在引领制造产业优化、机器视觉等前沿技术研究，持续打造更具拓展性和普惠价值的智能工业和数智创新平台，推动探索数字化转型和智能化升级的创新未来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目前，思谋科技已通过自研的智能工业平台、智能传感器产品以及智能一体化设备，服务了卡尔蔡司、空客、博世、佳能、大陆集团、舍弗勒、宝洁、联合利华等来自全球的超过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家行业头部企业，以技术促进更高效、更灵活、更先进智造的发展；此外，思谋还不断拓宽智造外延，基于“智造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平台与数智化解决方案，逐步在交通、广电、文旅、环境等多领域落地数智化服务。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思谋科技由计算机视觉国际顶尖专家、香港中文大学终身教授、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Fellow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贾佳亚创立，公司已在香港、深圳、上海、北京、苏州、杭州、重庆、新加坡和日本东京等多地设有前沿技术研发与商务中心。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b="2461"/>
          <a:stretch>
            <a:fillRect/>
          </a:stretch>
        </p:blipFill>
        <p:spPr>
          <a:xfrm>
            <a:off x="6743700" y="1384705"/>
            <a:ext cx="5247998" cy="5007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项目需求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3850" y="1000994"/>
            <a:ext cx="7595358" cy="532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产品信息</a:t>
            </a:r>
            <a:r>
              <a:rPr lang="en-US" altLang="zh-CN" sz="1200" dirty="0">
                <a:latin typeface="+mn-ea"/>
              </a:rPr>
              <a:t>: </a:t>
            </a:r>
            <a:r>
              <a:rPr lang="zh-CN" altLang="en-US" sz="1200" dirty="0">
                <a:latin typeface="+mn-ea"/>
              </a:rPr>
              <a:t>尺寸（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150mm*150mm ~750mm*700mm </a:t>
            </a:r>
            <a:r>
              <a:rPr lang="zh-CN" altLang="en-US" sz="1200" dirty="0">
                <a:latin typeface="+mn-ea"/>
              </a:rPr>
              <a:t>），重量（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5KG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至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45KG </a:t>
            </a:r>
            <a:r>
              <a:rPr lang="zh-CN" altLang="en-US" sz="1200" dirty="0">
                <a:latin typeface="+mn-ea"/>
              </a:rPr>
              <a:t>）， 材质（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铜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铝</a:t>
            </a:r>
            <a:r>
              <a:rPr lang="zh-CN" altLang="en-US" sz="1200" dirty="0">
                <a:latin typeface="+mn-ea"/>
              </a:rPr>
              <a:t>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2.CCD</a:t>
            </a:r>
            <a:r>
              <a:rPr lang="zh-CN" altLang="en-US" sz="1200" dirty="0">
                <a:latin typeface="+mn-ea"/>
              </a:rPr>
              <a:t>定位精度：</a:t>
            </a:r>
            <a:r>
              <a:rPr lang="en-US" altLang="zh-CN" sz="1200" dirty="0">
                <a:latin typeface="+mn-ea"/>
              </a:rPr>
              <a:t>±0.02mm</a:t>
            </a:r>
            <a:r>
              <a:rPr lang="zh-CN" altLang="en-US" sz="1200" dirty="0">
                <a:latin typeface="+mn-ea"/>
              </a:rPr>
              <a:t>，产品与通止规的重复定位精度</a:t>
            </a:r>
            <a:r>
              <a:rPr lang="en-US" altLang="zh-CN" sz="1200" dirty="0">
                <a:latin typeface="+mn-ea"/>
              </a:rPr>
              <a:t>±0.05mm </a:t>
            </a:r>
            <a:r>
              <a:rPr lang="zh-CN" altLang="en-US" sz="1200" dirty="0">
                <a:latin typeface="+mn-ea"/>
              </a:rPr>
              <a:t>，通止规检测力度精度为</a:t>
            </a:r>
            <a:r>
              <a:rPr lang="en-US" altLang="zh-CN" sz="1200" dirty="0">
                <a:latin typeface="+mn-ea"/>
              </a:rPr>
              <a:t>± 0.2kgf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换款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小时内完成（生产过的产品）；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4.</a:t>
            </a:r>
            <a:r>
              <a:rPr lang="zh-CN" altLang="en-US" sz="1200" dirty="0">
                <a:latin typeface="+mn-ea"/>
              </a:rPr>
              <a:t>模块化设计，每个模块可快速拆装定位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调整，程序用配方的形式储存，不同产品间灵活调用；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5.</a:t>
            </a:r>
            <a:r>
              <a:rPr lang="zh-CN" altLang="en-US" sz="1200" dirty="0">
                <a:latin typeface="+mn-ea"/>
              </a:rPr>
              <a:t>判断准确良率≥</a:t>
            </a:r>
            <a:r>
              <a:rPr lang="en-US" altLang="zh-CN" sz="1200" dirty="0">
                <a:latin typeface="+mn-ea"/>
              </a:rPr>
              <a:t>99%</a:t>
            </a:r>
            <a:r>
              <a:rPr lang="zh-CN" altLang="en-US" sz="1200" dirty="0">
                <a:latin typeface="+mn-ea"/>
              </a:rPr>
              <a:t>，稼动率</a:t>
            </a:r>
            <a:r>
              <a:rPr lang="en-US" altLang="zh-CN" sz="1200" dirty="0">
                <a:latin typeface="+mn-ea"/>
              </a:rPr>
              <a:t>≥95%</a:t>
            </a:r>
            <a:r>
              <a:rPr lang="zh-CN" altLang="en-US" sz="1200" dirty="0">
                <a:latin typeface="+mn-ea"/>
              </a:rPr>
              <a:t>，故障率不超过</a:t>
            </a:r>
            <a:r>
              <a:rPr lang="en-US" altLang="zh-CN" sz="1200" dirty="0">
                <a:latin typeface="+mn-ea"/>
              </a:rPr>
              <a:t>1%</a:t>
            </a:r>
            <a:r>
              <a:rPr lang="zh-CN" altLang="en-US" sz="1200" dirty="0">
                <a:latin typeface="+mn-ea"/>
              </a:rPr>
              <a:t>（按</a:t>
            </a:r>
            <a:r>
              <a:rPr lang="en-US" altLang="zh-CN" sz="1200" dirty="0">
                <a:latin typeface="+mn-ea"/>
              </a:rPr>
              <a:t>20</a:t>
            </a:r>
            <a:r>
              <a:rPr lang="zh-CN" altLang="en-US" sz="1200" dirty="0">
                <a:latin typeface="+mn-ea"/>
              </a:rPr>
              <a:t>小时算）；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6.</a:t>
            </a:r>
            <a:r>
              <a:rPr lang="zh-CN" altLang="en-US" sz="1200" dirty="0">
                <a:latin typeface="+mn-ea"/>
              </a:rPr>
              <a:t>具备半自动调试和自动运行功能，各部件故障需有报警、显示输出，设备异常时，屏幕需明确显示故障内容并且明确指向故障点位；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7.</a:t>
            </a:r>
            <a:r>
              <a:rPr lang="zh-CN" altLang="en-US" sz="1200" dirty="0">
                <a:latin typeface="+mn-ea"/>
              </a:rPr>
              <a:t>编程方式：导入</a:t>
            </a:r>
            <a:r>
              <a:rPr lang="en-US" altLang="zh-CN" sz="1200" dirty="0">
                <a:latin typeface="+mn-ea"/>
              </a:rPr>
              <a:t>CAD</a:t>
            </a:r>
            <a:r>
              <a:rPr lang="zh-CN" altLang="en-US" sz="1200" dirty="0">
                <a:latin typeface="+mn-ea"/>
              </a:rPr>
              <a:t>图档与手动编程结合；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8.</a:t>
            </a:r>
            <a:r>
              <a:rPr lang="zh-CN" altLang="en-US" sz="1200" dirty="0">
                <a:latin typeface="+mn-ea"/>
              </a:rPr>
              <a:t>设备运行噪音不大于</a:t>
            </a:r>
            <a:r>
              <a:rPr lang="en-US" altLang="zh-CN" sz="1200" dirty="0">
                <a:latin typeface="+mn-ea"/>
              </a:rPr>
              <a:t>70</a:t>
            </a:r>
            <a:r>
              <a:rPr lang="zh-CN" altLang="en-US" sz="1200" dirty="0">
                <a:latin typeface="+mn-ea"/>
              </a:rPr>
              <a:t>分贝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9.</a:t>
            </a:r>
            <a:r>
              <a:rPr lang="zh-CN" altLang="en-US" sz="1200" dirty="0">
                <a:latin typeface="+mn-ea"/>
              </a:rPr>
              <a:t>效率要求：视觉定位拍照：</a:t>
            </a:r>
            <a:r>
              <a:rPr lang="en-US" altLang="zh-CN" sz="1200" dirty="0">
                <a:latin typeface="+mn-ea"/>
              </a:rPr>
              <a:t>120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/pcs</a:t>
            </a:r>
            <a:r>
              <a:rPr lang="zh-CN" altLang="en-US" sz="1200" dirty="0">
                <a:latin typeface="+mn-ea"/>
              </a:rPr>
              <a:t>，通规检测：</a:t>
            </a:r>
            <a:r>
              <a:rPr lang="en-US" altLang="zh-CN" sz="1200" dirty="0">
                <a:latin typeface="+mn-ea"/>
              </a:rPr>
              <a:t>6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孔，止规检测速度：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10.</a:t>
            </a:r>
            <a:r>
              <a:rPr lang="zh-CN" altLang="en-US" sz="1200" dirty="0">
                <a:latin typeface="+mn-ea"/>
              </a:rPr>
              <a:t>通规检测阻力超过</a:t>
            </a:r>
            <a:r>
              <a:rPr lang="en-US" altLang="zh-CN" sz="1200" dirty="0">
                <a:latin typeface="+mn-ea"/>
              </a:rPr>
              <a:t>0.5+0.1kgf </a:t>
            </a:r>
            <a:r>
              <a:rPr lang="zh-CN" altLang="en-US" sz="1200" dirty="0">
                <a:latin typeface="+mn-ea"/>
              </a:rPr>
              <a:t>标记为不良品，止规检测阻力超 过</a:t>
            </a:r>
            <a:r>
              <a:rPr lang="en-US" altLang="zh-CN" sz="1200" dirty="0">
                <a:latin typeface="+mn-ea"/>
              </a:rPr>
              <a:t>0.4+0.1kgf</a:t>
            </a:r>
            <a:r>
              <a:rPr lang="zh-CN" altLang="en-US" sz="1200" dirty="0">
                <a:latin typeface="+mn-ea"/>
              </a:rPr>
              <a:t>标记为良品，阻力检测精度为：</a:t>
            </a:r>
            <a:r>
              <a:rPr lang="en-US" altLang="zh-CN" sz="1200" dirty="0">
                <a:latin typeface="+mn-ea"/>
              </a:rPr>
              <a:t> ± 0.2kgf</a:t>
            </a:r>
            <a:r>
              <a:rPr lang="zh-CN" altLang="en-US" sz="1200" dirty="0">
                <a:latin typeface="+mn-ea"/>
              </a:rPr>
              <a:t>，设备屏幕需显示出不良位置和不良内容。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11.</a:t>
            </a:r>
            <a:r>
              <a:rPr lang="zh-CN" altLang="en-US" sz="1200" dirty="0">
                <a:latin typeface="+mn-ea"/>
              </a:rPr>
              <a:t>检测内容：烂牙，滑牙，未攻牙，螺纹底孔过大或者过小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12.</a:t>
            </a:r>
            <a:r>
              <a:rPr lang="zh-CN" altLang="en-US" sz="1200" dirty="0">
                <a:latin typeface="+mn-ea"/>
              </a:rPr>
              <a:t>设备需具备扫码和</a:t>
            </a:r>
            <a:r>
              <a:rPr lang="en-US" altLang="zh-CN" sz="1200" dirty="0">
                <a:latin typeface="+mn-ea"/>
              </a:rPr>
              <a:t>MES</a:t>
            </a:r>
            <a:r>
              <a:rPr lang="zh-CN" altLang="en-US" sz="1200" dirty="0">
                <a:latin typeface="+mn-ea"/>
              </a:rPr>
              <a:t>上传功能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13.</a:t>
            </a:r>
            <a:r>
              <a:rPr lang="zh-CN" altLang="en-US" sz="1200" dirty="0">
                <a:latin typeface="+mn-ea"/>
              </a:rPr>
              <a:t>设备设计考虑保护措施，满足安全操作。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14.</a:t>
            </a:r>
            <a:r>
              <a:rPr lang="zh-CN" altLang="en-US" sz="1200" dirty="0">
                <a:latin typeface="+mn-ea"/>
              </a:rPr>
              <a:t>设备预留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个</a:t>
            </a:r>
            <a:r>
              <a:rPr lang="en-US" altLang="zh-CN" sz="1200" dirty="0">
                <a:latin typeface="+mn-ea"/>
              </a:rPr>
              <a:t>USB</a:t>
            </a:r>
            <a:r>
              <a:rPr lang="zh-CN" altLang="en-US" sz="1200" dirty="0">
                <a:latin typeface="+mn-ea"/>
              </a:rPr>
              <a:t>接口扩展扫码枪，软件支持扫码数据保存和追溯。</a:t>
            </a:r>
            <a:r>
              <a:rPr lang="en-US" altLang="zh-CN" sz="1200" dirty="0">
                <a:latin typeface="+mn-ea"/>
              </a:rPr>
              <a:t>(</a:t>
            </a:r>
            <a:r>
              <a:rPr lang="zh-CN" altLang="en-US" sz="1200" dirty="0">
                <a:latin typeface="+mn-ea"/>
              </a:rPr>
              <a:t>数据导出格式为</a:t>
            </a:r>
            <a:r>
              <a:rPr lang="en-US" altLang="zh-CN" sz="1200" dirty="0">
                <a:latin typeface="+mn-ea"/>
              </a:rPr>
              <a:t>Excel</a:t>
            </a:r>
            <a:r>
              <a:rPr lang="zh-CN" altLang="en-US" sz="1200" dirty="0">
                <a:latin typeface="+mn-ea"/>
              </a:rPr>
              <a:t>文档</a:t>
            </a:r>
            <a:r>
              <a:rPr lang="en-US" altLang="zh-CN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15.PC</a:t>
            </a:r>
            <a:r>
              <a:rPr lang="zh-CN" altLang="en-US" sz="1200" dirty="0">
                <a:latin typeface="+mn-ea"/>
              </a:rPr>
              <a:t>端所有软件要求正版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系统建议使用</a:t>
            </a:r>
            <a:r>
              <a:rPr lang="en-US" altLang="zh-CN" sz="1200" dirty="0">
                <a:latin typeface="+mn-ea"/>
              </a:rPr>
              <a:t>Win10 X64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16.</a:t>
            </a:r>
            <a:r>
              <a:rPr lang="zh-CN" altLang="en-US" sz="1200" dirty="0">
                <a:latin typeface="+mn-ea"/>
              </a:rPr>
              <a:t>设备需要存储产品压缩图，硬盘要求</a:t>
            </a:r>
            <a:r>
              <a:rPr lang="en-US" altLang="zh-CN" sz="1200" dirty="0">
                <a:latin typeface="+mn-ea"/>
              </a:rPr>
              <a:t>1TB</a:t>
            </a:r>
            <a:r>
              <a:rPr lang="zh-CN" altLang="en-US" sz="1200" dirty="0">
                <a:latin typeface="+mn-ea"/>
              </a:rPr>
              <a:t>以上。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17.</a:t>
            </a:r>
            <a:r>
              <a:rPr lang="zh-CN" altLang="en-US" sz="1200" dirty="0">
                <a:latin typeface="+mn-ea"/>
              </a:rPr>
              <a:t>设备使用环境：温度</a:t>
            </a:r>
            <a:r>
              <a:rPr lang="en-US" altLang="zh-CN" sz="1200" dirty="0">
                <a:latin typeface="+mn-ea"/>
              </a:rPr>
              <a:t>:5~40</a:t>
            </a:r>
            <a:r>
              <a:rPr lang="zh-CN" altLang="en-US" sz="1200" dirty="0">
                <a:latin typeface="+mn-ea"/>
              </a:rPr>
              <a:t>度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湿度</a:t>
            </a:r>
            <a:r>
              <a:rPr lang="en-US" altLang="zh-CN" sz="1200" dirty="0">
                <a:latin typeface="+mn-ea"/>
              </a:rPr>
              <a:t>:20~90%</a:t>
            </a:r>
            <a:r>
              <a:rPr lang="zh-CN" altLang="en-US" sz="1200" dirty="0">
                <a:latin typeface="+mn-ea"/>
              </a:rPr>
              <a:t>，气压：</a:t>
            </a:r>
            <a:r>
              <a:rPr lang="en-US" altLang="zh-CN" sz="1200" dirty="0">
                <a:latin typeface="+mn-ea"/>
              </a:rPr>
              <a:t>0.4—0.6Mpa</a:t>
            </a:r>
            <a:r>
              <a:rPr lang="zh-CN" altLang="en-US" sz="1200" dirty="0">
                <a:latin typeface="+mn-ea"/>
              </a:rPr>
              <a:t>，用电：</a:t>
            </a:r>
            <a:r>
              <a:rPr lang="en-US" altLang="zh-CN" sz="1200" dirty="0">
                <a:latin typeface="+mn-ea"/>
              </a:rPr>
              <a:t>220V 50HZ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7919208" y="696212"/>
          <a:ext cx="4261282" cy="573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硬件设计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95" y="1127125"/>
            <a:ext cx="4702810" cy="52019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技术参数</a:t>
            </a:r>
          </a:p>
        </p:txBody>
      </p:sp>
      <p:sp>
        <p:nvSpPr>
          <p:cNvPr id="3" name="TextBox 7"/>
          <p:cNvSpPr txBox="1"/>
          <p:nvPr/>
        </p:nvSpPr>
        <p:spPr>
          <a:xfrm>
            <a:off x="323849" y="1046107"/>
            <a:ext cx="5246441" cy="26395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生产周期节拍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 </a:t>
            </a:r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根据螺牙数量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、检测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效率：通规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秒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位置，止规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秒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位置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、作业人员：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4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上料方式：人工上料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5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下料方式：人工下料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6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、气压：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 ≥ 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0.6MPa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7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、电压：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AC 220V/DC24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、设备尺寸：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L1600*W1800*H2000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890551" y="2507169"/>
            <a:ext cx="5322098" cy="3964155"/>
            <a:chOff x="5530216" y="2282254"/>
            <a:chExt cx="5961039" cy="4541520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706110" y="5347399"/>
              <a:ext cx="3097530" cy="1338580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5530216" y="5134674"/>
              <a:ext cx="303529" cy="368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8693150" y="6586284"/>
              <a:ext cx="203835" cy="237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 rot="1500000">
              <a:off x="6542569" y="6004405"/>
              <a:ext cx="1326458" cy="38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1600mm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V="1">
              <a:off x="9142730" y="5194364"/>
              <a:ext cx="1859280" cy="1491615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990330" y="6507544"/>
              <a:ext cx="220980" cy="274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0956925" y="5114354"/>
              <a:ext cx="220980" cy="274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 rot="19320000">
              <a:off x="9774881" y="5746239"/>
              <a:ext cx="1241338" cy="38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1800mm</a:t>
              </a: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H="1" flipV="1">
              <a:off x="11067792" y="2291145"/>
              <a:ext cx="37465" cy="2684145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1001375" y="5049584"/>
              <a:ext cx="489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10799785" y="2282254"/>
              <a:ext cx="489880" cy="8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 rot="16200000">
              <a:off x="10582944" y="3069953"/>
              <a:ext cx="1375340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2200mm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30" y="1313815"/>
            <a:ext cx="5864860" cy="54552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功能介绍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2" name="标注: 线形 31"/>
          <p:cNvSpPr/>
          <p:nvPr/>
        </p:nvSpPr>
        <p:spPr>
          <a:xfrm>
            <a:off x="1057013" y="1770077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205248"/>
              <a:gd name="adj4" fmla="val 2370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伺服电机</a:t>
            </a:r>
          </a:p>
        </p:txBody>
      </p:sp>
      <p:sp>
        <p:nvSpPr>
          <p:cNvPr id="33" name="标注: 线形 32"/>
          <p:cNvSpPr/>
          <p:nvPr/>
        </p:nvSpPr>
        <p:spPr>
          <a:xfrm>
            <a:off x="1057013" y="2400649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256354"/>
              <a:gd name="adj4" fmla="val 2923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显示器</a:t>
            </a:r>
          </a:p>
        </p:txBody>
      </p:sp>
      <p:sp>
        <p:nvSpPr>
          <p:cNvPr id="34" name="标注: 线形 33"/>
          <p:cNvSpPr/>
          <p:nvPr/>
        </p:nvSpPr>
        <p:spPr>
          <a:xfrm>
            <a:off x="1057012" y="3031221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174602"/>
              <a:gd name="adj4" fmla="val 35429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200" dirty="0"/>
              <a:t>相机</a:t>
            </a:r>
          </a:p>
        </p:txBody>
      </p:sp>
      <p:sp>
        <p:nvSpPr>
          <p:cNvPr id="35" name="标注: 线形 34"/>
          <p:cNvSpPr/>
          <p:nvPr/>
        </p:nvSpPr>
        <p:spPr>
          <a:xfrm>
            <a:off x="1057645" y="3661810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168116"/>
              <a:gd name="adj4" fmla="val 3429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同轴光源</a:t>
            </a:r>
          </a:p>
        </p:txBody>
      </p:sp>
      <p:sp>
        <p:nvSpPr>
          <p:cNvPr id="36" name="标注: 线形 35"/>
          <p:cNvSpPr/>
          <p:nvPr/>
        </p:nvSpPr>
        <p:spPr>
          <a:xfrm>
            <a:off x="1058280" y="4292382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92349"/>
              <a:gd name="adj4" fmla="val 1780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机箱</a:t>
            </a:r>
          </a:p>
        </p:txBody>
      </p:sp>
      <p:sp>
        <p:nvSpPr>
          <p:cNvPr id="37" name="标注: 线形 36"/>
          <p:cNvSpPr/>
          <p:nvPr/>
        </p:nvSpPr>
        <p:spPr>
          <a:xfrm>
            <a:off x="8715043" y="1991676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86001"/>
              <a:gd name="adj4" fmla="val -1659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保护罩</a:t>
            </a:r>
          </a:p>
        </p:txBody>
      </p:sp>
      <p:sp>
        <p:nvSpPr>
          <p:cNvPr id="38" name="标注: 线形 37"/>
          <p:cNvSpPr/>
          <p:nvPr/>
        </p:nvSpPr>
        <p:spPr>
          <a:xfrm>
            <a:off x="8715042" y="2620160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48966"/>
              <a:gd name="adj4" fmla="val -2001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Z2</a:t>
            </a:r>
            <a:r>
              <a:rPr lang="zh-CN" altLang="en-US" sz="1200" dirty="0"/>
              <a:t>轴通规</a:t>
            </a:r>
          </a:p>
        </p:txBody>
      </p:sp>
      <p:sp>
        <p:nvSpPr>
          <p:cNvPr id="39" name="标注: 线形 38"/>
          <p:cNvSpPr/>
          <p:nvPr/>
        </p:nvSpPr>
        <p:spPr>
          <a:xfrm>
            <a:off x="8715041" y="3248644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55444"/>
              <a:gd name="adj4" fmla="val -1850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</a:t>
            </a:r>
          </a:p>
        </p:txBody>
      </p:sp>
      <p:sp>
        <p:nvSpPr>
          <p:cNvPr id="40" name="标注: 线形 39"/>
          <p:cNvSpPr/>
          <p:nvPr/>
        </p:nvSpPr>
        <p:spPr>
          <a:xfrm>
            <a:off x="8715041" y="3877128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9128"/>
              <a:gd name="adj4" fmla="val -10346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通规、止规库</a:t>
            </a:r>
          </a:p>
        </p:txBody>
      </p:sp>
      <p:sp>
        <p:nvSpPr>
          <p:cNvPr id="41" name="标注: 线形 40"/>
          <p:cNvSpPr/>
          <p:nvPr/>
        </p:nvSpPr>
        <p:spPr>
          <a:xfrm>
            <a:off x="8715040" y="4505612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30453"/>
              <a:gd name="adj4" fmla="val -2241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Y</a:t>
            </a:r>
            <a:r>
              <a:rPr lang="zh-CN" altLang="en-US" sz="1200" dirty="0"/>
              <a:t>轴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50*294"/>
  <p:tag name="TABLE_ENDDRAG_RECT" val="624*157*250*294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1957</Words>
  <Application>Microsoft Office PowerPoint</Application>
  <PresentationFormat>宽屏</PresentationFormat>
  <Paragraphs>196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宋体</vt:lpstr>
      <vt:lpstr>微软雅黑</vt:lpstr>
      <vt:lpstr>Arial</vt:lpstr>
      <vt:lpstr>Wingdings</vt:lpstr>
      <vt:lpstr>自定义设计方案</vt:lpstr>
      <vt:lpstr>BOYD-散热板外观检测解决方案 </vt:lpstr>
      <vt:lpstr>PowerPoint 演示文稿</vt:lpstr>
      <vt:lpstr>PowerPoint 演示文稿</vt:lpstr>
      <vt:lpstr>思谋科技</vt:lpstr>
      <vt:lpstr>PowerPoint 演示文稿</vt:lpstr>
      <vt:lpstr>项目需求 </vt:lpstr>
      <vt:lpstr>PowerPoint 演示文稿</vt:lpstr>
      <vt:lpstr>硬件设计|技术参数</vt:lpstr>
      <vt:lpstr>硬件设计|功能介绍1</vt:lpstr>
      <vt:lpstr>硬件设计|功能介绍2</vt:lpstr>
      <vt:lpstr>硬件设计|产品治具安装说明</vt:lpstr>
      <vt:lpstr>硬件设计|通止规部分说明</vt:lpstr>
      <vt:lpstr>硬件设计|通止规连接方式说明</vt:lpstr>
      <vt:lpstr>硬件设计|通止规换规说明</vt:lpstr>
      <vt:lpstr>硬件设计|通止规库说明</vt:lpstr>
      <vt:lpstr>硬件设计|光学安装说明</vt:lpstr>
      <vt:lpstr>硬件设计|图像效果</vt:lpstr>
      <vt:lpstr>PowerPoint 演示文稿</vt:lpstr>
      <vt:lpstr>软件原型</vt:lpstr>
      <vt:lpstr>PowerPoint 演示文稿</vt:lpstr>
      <vt:lpstr>样机逻辑</vt:lpstr>
      <vt:lpstr>PowerPoint 演示文稿</vt:lpstr>
      <vt:lpstr>技术优势|大幅面三次元成功案例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308</cp:revision>
  <dcterms:created xsi:type="dcterms:W3CDTF">2020-12-08T05:45:00Z</dcterms:created>
  <dcterms:modified xsi:type="dcterms:W3CDTF">2022-02-25T02:28:31Z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DE297ADB4E7E4A29AA8478210BDEDFDD</vt:lpwstr>
  </property>
  <property fmtid="{D5CDD505-2E9C-101B-9397-08002B2CF9AE}" pid="3" name="KSOProductBuildVer">
    <vt:lpwstr>2052-11.1.0.11365</vt:lpwstr>
  </property>
</Properties>
</file>